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6"/>
    <p:sldMasterId id="214748365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0" roundtripDataSignature="AMtx7mgwzLoYRZum1/68tyG0bgReIdUo1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than Woods"/>
  <p:cmAuthor clrIdx="1" id="1" initials="" lastIdx="1" name="Emily Hams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C9AE81-5AAC-4BFA-B39E-40D2D5F6692E}">
  <a:tblStyle styleId="{BDC9AE81-5AAC-4BFA-B39E-40D2D5F6692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0E55453-44AA-4D42-920A-4E5AFAD38F5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CCC66DF-92AB-4392-BF4A-1DF55FC240F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09T22:23:50.486">
    <p:pos x="384" y="990"/>
    <p:text>Maybe specific term is better. Buck DC-DC Converter is the official name</p:text>
    <p:extLst>
      <p:ext uri="{C676402C-5697-4E1C-873F-D02D1690AC5C}">
        <p15:threadingInfo timeZoneBias="0"/>
      </p:ext>
      <p:ext uri="http://customooxmlschemas.google.com/">
        <go:slidesCustomData xmlns:go="http://customooxmlschemas.google.com/" commentPostId="AAABf1ZeHJo"/>
      </p:ext>
    </p:extLst>
  </p:cm>
  <p:cm authorId="1" idx="1" dt="2025-04-09T22:23:50.486">
    <p:pos x="384" y="990"/>
    <p:text>i agree, the datasheet called them switchers but i think the other way sounds better</p:text>
    <p:extLst>
      <p:ext uri="{C676402C-5697-4E1C-873F-D02D1690AC5C}">
        <p15:threadingInfo timeZoneBias="0">
          <p15:parentCm authorId="0" idx="1"/>
        </p15:threadingInfo>
      </p:ext>
      <p:ext uri="http://customooxmlschemas.google.com/">
        <go:slidesCustomData xmlns:go="http://customooxmlschemas.google.com/" commentPostId="AAABf1ZeHJ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97c3eb98c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497c3eb98c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3497c3eb98c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497c3eb98c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497c3eb98c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3497c3eb98c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497c3eb98c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497c3eb98c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3497c3eb98c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497c3eb98c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497c3eb98c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3497c3eb98c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aca522f99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4aca522f99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34aca522f99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497c3eb98c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497c3eb98c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3497c3eb98c_0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97c3eb98c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497c3eb98c_0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3497c3eb98c_0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406831a733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3406831a733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4a053677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34a053677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495650226b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3495650226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06831a73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Adrian</a:t>
            </a:r>
            <a:endParaRPr/>
          </a:p>
        </p:txBody>
      </p:sp>
      <p:sp>
        <p:nvSpPr>
          <p:cNvPr id="108" name="Google Shape;108;g3406831a73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a053677a7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34a053677a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95650226b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3495650226b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4a053677a7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34a053677a7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495650226b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3495650226b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497c3eb98c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497c3eb98c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3497c3eb98c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97c3eb98c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97c3eb98c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3497c3eb98c_2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4ace22ee1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4ace22ee1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34ace22ee1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4ace22ee1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4ace22ee1b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34ace22ee1b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497c3eb98c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g3497c3eb98c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497c3eb98c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497c3eb98c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3497c3eb98c_0_2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06831a733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Ethan</a:t>
            </a:r>
            <a:endParaRPr/>
          </a:p>
        </p:txBody>
      </p:sp>
      <p:sp>
        <p:nvSpPr>
          <p:cNvPr id="119" name="Google Shape;119;g3406831a733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4aca522f99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4aca522f99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g34aca522f99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4aca522f99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4aca522f99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g34aca522f99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aca522f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aca522f9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34aca522f9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97c3eb98c_5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97c3eb98c_5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3497c3eb98c_5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497c3eb98c_5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g3497c3eb98c_5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497c3eb98c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497c3eb98c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3497c3eb98c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97c3eb98c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497c3eb98c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3497c3eb98c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aca522f9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aca522f9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34aca522f9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9"/>
          <p:cNvSpPr txBox="1"/>
          <p:nvPr>
            <p:ph type="title"/>
          </p:nvPr>
        </p:nvSpPr>
        <p:spPr>
          <a:xfrm>
            <a:off x="609600" y="1049177"/>
            <a:ext cx="109728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p:nvPr>
            <p:ph idx="1" type="body"/>
          </p:nvPr>
        </p:nvSpPr>
        <p:spPr>
          <a:xfrm>
            <a:off x="609600" y="2049273"/>
            <a:ext cx="109728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9"/>
          <p:cNvPicPr preferRelativeResize="0"/>
          <p:nvPr/>
        </p:nvPicPr>
        <p:blipFill rotWithShape="1">
          <a:blip r:embed="rId3">
            <a:alphaModFix/>
          </a:blip>
          <a:srcRect b="0" l="0" r="0" t="0"/>
          <a:stretch/>
        </p:blipFill>
        <p:spPr>
          <a:xfrm>
            <a:off x="601137" y="234149"/>
            <a:ext cx="3258487" cy="4126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g3406831a733_0_91"/>
          <p:cNvSpPr txBox="1"/>
          <p:nvPr>
            <p:ph type="title"/>
          </p:nvPr>
        </p:nvSpPr>
        <p:spPr>
          <a:xfrm>
            <a:off x="609600" y="2900649"/>
            <a:ext cx="10972800" cy="11433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5300"/>
              <a:buFont typeface="Arial"/>
              <a:buNone/>
              <a:defRPr b="1" sz="53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82" name="Google Shape;82;g3406831a733_0_91"/>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83" name="Google Shape;83;g3406831a733_0_91"/>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84" name="Google Shape;84;g3406831a733_0_91"/>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sp>
        <p:nvSpPr>
          <p:cNvPr id="86" name="Google Shape;86;g3406831a733_0_96"/>
          <p:cNvSpPr txBox="1"/>
          <p:nvPr>
            <p:ph type="title"/>
          </p:nvPr>
        </p:nvSpPr>
        <p:spPr>
          <a:xfrm>
            <a:off x="609600" y="1066968"/>
            <a:ext cx="4011300" cy="736800"/>
          </a:xfrm>
          <a:prstGeom prst="rect">
            <a:avLst/>
          </a:prstGeom>
          <a:noFill/>
          <a:ln>
            <a:noFill/>
          </a:ln>
        </p:spPr>
        <p:txBody>
          <a:bodyPr anchorCtr="0" anchor="b" bIns="60925" lIns="121900" spcFirstLastPara="1" rIns="121900" wrap="square" tIns="60925">
            <a:normAutofit/>
          </a:bodyPr>
          <a:lstStyle>
            <a:lvl1pPr lvl="0" algn="l">
              <a:spcBef>
                <a:spcPts val="0"/>
              </a:spcBef>
              <a:spcAft>
                <a:spcPts val="0"/>
              </a:spcAft>
              <a:buClr>
                <a:schemeClr val="dk1"/>
              </a:buClr>
              <a:buSzPts val="2700"/>
              <a:buFont typeface="Arial"/>
              <a:buNone/>
              <a:defRPr b="1" sz="27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87" name="Google Shape;87;g3406831a733_0_96"/>
          <p:cNvSpPr txBox="1"/>
          <p:nvPr>
            <p:ph idx="1" type="body"/>
          </p:nvPr>
        </p:nvSpPr>
        <p:spPr>
          <a:xfrm>
            <a:off x="4766733" y="1073720"/>
            <a:ext cx="6815700" cy="5052300"/>
          </a:xfrm>
          <a:prstGeom prst="rect">
            <a:avLst/>
          </a:prstGeom>
          <a:noFill/>
          <a:ln>
            <a:noFill/>
          </a:ln>
        </p:spPr>
        <p:txBody>
          <a:bodyPr anchorCtr="0" anchor="t" bIns="60925" lIns="121900" spcFirstLastPara="1" rIns="121900" wrap="square" tIns="60925">
            <a:normAutofit/>
          </a:bodyPr>
          <a:lstStyle>
            <a:lvl1pPr indent="-463550" lvl="0" marL="457200" algn="l">
              <a:spcBef>
                <a:spcPts val="700"/>
              </a:spcBef>
              <a:spcAft>
                <a:spcPts val="0"/>
              </a:spcAft>
              <a:buClr>
                <a:schemeClr val="dk1"/>
              </a:buClr>
              <a:buSzPts val="3700"/>
              <a:buChar char="•"/>
              <a:defRPr b="1" sz="3700"/>
            </a:lvl1pPr>
            <a:lvl2pPr indent="-463550" lvl="1" marL="914400" algn="l">
              <a:spcBef>
                <a:spcPts val="700"/>
              </a:spcBef>
              <a:spcAft>
                <a:spcPts val="0"/>
              </a:spcAft>
              <a:buClr>
                <a:schemeClr val="dk1"/>
              </a:buClr>
              <a:buSzPts val="3700"/>
              <a:buChar char="–"/>
              <a:defRPr sz="3700"/>
            </a:lvl2pPr>
            <a:lvl3pPr indent="-431800" lvl="2" marL="1371600" algn="l">
              <a:spcBef>
                <a:spcPts val="600"/>
              </a:spcBef>
              <a:spcAft>
                <a:spcPts val="0"/>
              </a:spcAft>
              <a:buClr>
                <a:schemeClr val="dk1"/>
              </a:buClr>
              <a:buSzPts val="3200"/>
              <a:buChar char="•"/>
              <a:defRPr sz="3200"/>
            </a:lvl3pPr>
            <a:lvl4pPr indent="-400050" lvl="3" marL="1828800" algn="l">
              <a:spcBef>
                <a:spcPts val="500"/>
              </a:spcBef>
              <a:spcAft>
                <a:spcPts val="0"/>
              </a:spcAft>
              <a:buClr>
                <a:schemeClr val="dk1"/>
              </a:buClr>
              <a:buSzPts val="2700"/>
              <a:buChar char="–"/>
              <a:defRPr sz="2700"/>
            </a:lvl4pPr>
            <a:lvl5pPr indent="-400050" lvl="4" marL="2286000" algn="l">
              <a:spcBef>
                <a:spcPts val="500"/>
              </a:spcBef>
              <a:spcAft>
                <a:spcPts val="0"/>
              </a:spcAft>
              <a:buClr>
                <a:schemeClr val="dk1"/>
              </a:buClr>
              <a:buSzPts val="2700"/>
              <a:buChar char="»"/>
              <a:defRPr sz="2700"/>
            </a:lvl5pPr>
            <a:lvl6pPr indent="-400050" lvl="5" marL="2743200" algn="l">
              <a:spcBef>
                <a:spcPts val="500"/>
              </a:spcBef>
              <a:spcAft>
                <a:spcPts val="0"/>
              </a:spcAft>
              <a:buClr>
                <a:schemeClr val="dk1"/>
              </a:buClr>
              <a:buSzPts val="2700"/>
              <a:buChar char="•"/>
              <a:defRPr sz="2700"/>
            </a:lvl6pPr>
            <a:lvl7pPr indent="-400050" lvl="6" marL="3200400" algn="l">
              <a:spcBef>
                <a:spcPts val="500"/>
              </a:spcBef>
              <a:spcAft>
                <a:spcPts val="0"/>
              </a:spcAft>
              <a:buClr>
                <a:schemeClr val="dk1"/>
              </a:buClr>
              <a:buSzPts val="2700"/>
              <a:buChar char="•"/>
              <a:defRPr sz="2700"/>
            </a:lvl7pPr>
            <a:lvl8pPr indent="-400050" lvl="7" marL="3657600" algn="l">
              <a:spcBef>
                <a:spcPts val="500"/>
              </a:spcBef>
              <a:spcAft>
                <a:spcPts val="0"/>
              </a:spcAft>
              <a:buClr>
                <a:schemeClr val="dk1"/>
              </a:buClr>
              <a:buSzPts val="2700"/>
              <a:buChar char="•"/>
              <a:defRPr sz="2700"/>
            </a:lvl8pPr>
            <a:lvl9pPr indent="-400050" lvl="8" marL="4114800" algn="l">
              <a:spcBef>
                <a:spcPts val="500"/>
              </a:spcBef>
              <a:spcAft>
                <a:spcPts val="0"/>
              </a:spcAft>
              <a:buClr>
                <a:schemeClr val="dk1"/>
              </a:buClr>
              <a:buSzPts val="2700"/>
              <a:buChar char="•"/>
              <a:defRPr sz="2700"/>
            </a:lvl9pPr>
          </a:lstStyle>
          <a:p/>
        </p:txBody>
      </p:sp>
      <p:sp>
        <p:nvSpPr>
          <p:cNvPr id="88" name="Google Shape;88;g3406831a733_0_96"/>
          <p:cNvSpPr txBox="1"/>
          <p:nvPr>
            <p:ph idx="2" type="body"/>
          </p:nvPr>
        </p:nvSpPr>
        <p:spPr>
          <a:xfrm>
            <a:off x="609600" y="1803850"/>
            <a:ext cx="4011300" cy="4322400"/>
          </a:xfrm>
          <a:prstGeom prst="rect">
            <a:avLst/>
          </a:prstGeom>
          <a:noFill/>
          <a:ln>
            <a:noFill/>
          </a:ln>
        </p:spPr>
        <p:txBody>
          <a:bodyPr anchorCtr="0" anchor="t" bIns="60925" lIns="121900" spcFirstLastPara="1" rIns="121900" wrap="square" tIns="60925">
            <a:normAutofit/>
          </a:bodyPr>
          <a:lstStyle>
            <a:lvl1pPr indent="-228600" lvl="0" marL="457200" algn="l">
              <a:spcBef>
                <a:spcPts val="400"/>
              </a:spcBef>
              <a:spcAft>
                <a:spcPts val="0"/>
              </a:spcAft>
              <a:buClr>
                <a:schemeClr val="dk1"/>
              </a:buClr>
              <a:buSzPts val="1900"/>
              <a:buNone/>
              <a:defRPr sz="1900"/>
            </a:lvl1pPr>
            <a:lvl2pPr indent="-228600" lvl="1" marL="914400" algn="l">
              <a:spcBef>
                <a:spcPts val="300"/>
              </a:spcBef>
              <a:spcAft>
                <a:spcPts val="0"/>
              </a:spcAft>
              <a:buClr>
                <a:schemeClr val="dk1"/>
              </a:buClr>
              <a:buSzPts val="1600"/>
              <a:buNone/>
              <a:defRPr sz="1600"/>
            </a:lvl2pPr>
            <a:lvl3pPr indent="-228600" lvl="2" marL="1371600" algn="l">
              <a:spcBef>
                <a:spcPts val="300"/>
              </a:spcBef>
              <a:spcAft>
                <a:spcPts val="0"/>
              </a:spcAft>
              <a:buClr>
                <a:schemeClr val="dk1"/>
              </a:buClr>
              <a:buSzPts val="1300"/>
              <a:buNone/>
              <a:defRPr sz="1300"/>
            </a:lvl3pPr>
            <a:lvl4pPr indent="-228600" lvl="3" marL="1828800" algn="l">
              <a:spcBef>
                <a:spcPts val="200"/>
              </a:spcBef>
              <a:spcAft>
                <a:spcPts val="0"/>
              </a:spcAft>
              <a:buClr>
                <a:schemeClr val="dk1"/>
              </a:buClr>
              <a:buSzPts val="1200"/>
              <a:buNone/>
              <a:defRPr sz="1200"/>
            </a:lvl4pPr>
            <a:lvl5pPr indent="-228600" lvl="4" marL="2286000" algn="l">
              <a:spcBef>
                <a:spcPts val="200"/>
              </a:spcBef>
              <a:spcAft>
                <a:spcPts val="0"/>
              </a:spcAft>
              <a:buClr>
                <a:schemeClr val="dk1"/>
              </a:buClr>
              <a:buSzPts val="1200"/>
              <a:buNone/>
              <a:defRPr sz="1200"/>
            </a:lvl5pPr>
            <a:lvl6pPr indent="-228600" lvl="5" marL="2743200" algn="l">
              <a:spcBef>
                <a:spcPts val="200"/>
              </a:spcBef>
              <a:spcAft>
                <a:spcPts val="0"/>
              </a:spcAft>
              <a:buClr>
                <a:schemeClr val="dk1"/>
              </a:buClr>
              <a:buSzPts val="1200"/>
              <a:buNone/>
              <a:defRPr sz="1200"/>
            </a:lvl6pPr>
            <a:lvl7pPr indent="-228600" lvl="6" marL="3200400" algn="l">
              <a:spcBef>
                <a:spcPts val="200"/>
              </a:spcBef>
              <a:spcAft>
                <a:spcPts val="0"/>
              </a:spcAft>
              <a:buClr>
                <a:schemeClr val="dk1"/>
              </a:buClr>
              <a:buSzPts val="1200"/>
              <a:buNone/>
              <a:defRPr sz="1200"/>
            </a:lvl7pPr>
            <a:lvl8pPr indent="-228600" lvl="7" marL="3657600" algn="l">
              <a:spcBef>
                <a:spcPts val="200"/>
              </a:spcBef>
              <a:spcAft>
                <a:spcPts val="0"/>
              </a:spcAft>
              <a:buClr>
                <a:schemeClr val="dk1"/>
              </a:buClr>
              <a:buSzPts val="1200"/>
              <a:buNone/>
              <a:defRPr sz="1200"/>
            </a:lvl8pPr>
            <a:lvl9pPr indent="-228600" lvl="8" marL="4114800" algn="l">
              <a:spcBef>
                <a:spcPts val="200"/>
              </a:spcBef>
              <a:spcAft>
                <a:spcPts val="0"/>
              </a:spcAft>
              <a:buClr>
                <a:schemeClr val="dk1"/>
              </a:buClr>
              <a:buSzPts val="1200"/>
              <a:buNone/>
              <a:defRPr sz="1200"/>
            </a:lvl9pPr>
          </a:lstStyle>
          <a:p/>
        </p:txBody>
      </p:sp>
      <p:sp>
        <p:nvSpPr>
          <p:cNvPr id="89" name="Google Shape;89;g3406831a733_0_96"/>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0" name="Google Shape;90;g3406831a733_0_96"/>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1" name="Google Shape;91;g3406831a733_0_96"/>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 name="Shape 92"/>
        <p:cNvGrpSpPr/>
        <p:nvPr/>
      </p:nvGrpSpPr>
      <p:grpSpPr>
        <a:xfrm>
          <a:off x="0" y="0"/>
          <a:ext cx="0" cy="0"/>
          <a:chOff x="0" y="0"/>
          <a:chExt cx="0" cy="0"/>
        </a:xfrm>
      </p:grpSpPr>
      <p:sp>
        <p:nvSpPr>
          <p:cNvPr id="93" name="Google Shape;93;g3406831a733_0_103"/>
          <p:cNvSpPr txBox="1"/>
          <p:nvPr>
            <p:ph type="title"/>
          </p:nvPr>
        </p:nvSpPr>
        <p:spPr>
          <a:xfrm>
            <a:off x="609600" y="1196430"/>
            <a:ext cx="3431700" cy="566700"/>
          </a:xfrm>
          <a:prstGeom prst="rect">
            <a:avLst/>
          </a:prstGeom>
          <a:noFill/>
          <a:ln>
            <a:noFill/>
          </a:ln>
        </p:spPr>
        <p:txBody>
          <a:bodyPr anchorCtr="0" anchor="b" bIns="60925" lIns="121900" spcFirstLastPara="1" rIns="121900" wrap="square" tIns="60925">
            <a:noAutofit/>
          </a:bodyPr>
          <a:lstStyle>
            <a:lvl1pPr lvl="0" algn="l">
              <a:spcBef>
                <a:spcPts val="0"/>
              </a:spcBef>
              <a:spcAft>
                <a:spcPts val="0"/>
              </a:spcAft>
              <a:buClr>
                <a:schemeClr val="dk1"/>
              </a:buClr>
              <a:buSzPts val="2400"/>
              <a:buFont typeface="Arial"/>
              <a:buNone/>
              <a:defRPr b="1" sz="24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94" name="Google Shape;94;g3406831a733_0_103"/>
          <p:cNvSpPr/>
          <p:nvPr>
            <p:ph idx="2" type="pic"/>
          </p:nvPr>
        </p:nvSpPr>
        <p:spPr>
          <a:xfrm>
            <a:off x="4267200" y="1196430"/>
            <a:ext cx="7315200" cy="4850400"/>
          </a:xfrm>
          <a:prstGeom prst="rect">
            <a:avLst/>
          </a:prstGeom>
          <a:noFill/>
          <a:ln>
            <a:noFill/>
          </a:ln>
        </p:spPr>
      </p:sp>
      <p:sp>
        <p:nvSpPr>
          <p:cNvPr id="95" name="Google Shape;95;g3406831a733_0_103"/>
          <p:cNvSpPr txBox="1"/>
          <p:nvPr>
            <p:ph idx="1" type="body"/>
          </p:nvPr>
        </p:nvSpPr>
        <p:spPr>
          <a:xfrm>
            <a:off x="609600" y="1768043"/>
            <a:ext cx="3431700" cy="4278900"/>
          </a:xfrm>
          <a:prstGeom prst="rect">
            <a:avLst/>
          </a:prstGeom>
          <a:noFill/>
          <a:ln>
            <a:noFill/>
          </a:ln>
        </p:spPr>
        <p:txBody>
          <a:bodyPr anchorCtr="0" anchor="t" bIns="60925" lIns="121900" spcFirstLastPara="1" rIns="121900" wrap="square" tIns="60925">
            <a:normAutofit/>
          </a:bodyPr>
          <a:lstStyle>
            <a:lvl1pPr indent="-228600" lvl="0" marL="457200" algn="l">
              <a:spcBef>
                <a:spcPts val="400"/>
              </a:spcBef>
              <a:spcAft>
                <a:spcPts val="0"/>
              </a:spcAft>
              <a:buClr>
                <a:schemeClr val="dk1"/>
              </a:buClr>
              <a:buSzPts val="1900"/>
              <a:buNone/>
              <a:defRPr sz="1900"/>
            </a:lvl1pPr>
            <a:lvl2pPr indent="-228600" lvl="1" marL="914400" algn="l">
              <a:spcBef>
                <a:spcPts val="300"/>
              </a:spcBef>
              <a:spcAft>
                <a:spcPts val="0"/>
              </a:spcAft>
              <a:buClr>
                <a:schemeClr val="dk1"/>
              </a:buClr>
              <a:buSzPts val="1600"/>
              <a:buNone/>
              <a:defRPr sz="1600"/>
            </a:lvl2pPr>
            <a:lvl3pPr indent="-228600" lvl="2" marL="1371600" algn="l">
              <a:spcBef>
                <a:spcPts val="300"/>
              </a:spcBef>
              <a:spcAft>
                <a:spcPts val="0"/>
              </a:spcAft>
              <a:buClr>
                <a:schemeClr val="dk1"/>
              </a:buClr>
              <a:buSzPts val="1300"/>
              <a:buNone/>
              <a:defRPr sz="1300"/>
            </a:lvl3pPr>
            <a:lvl4pPr indent="-228600" lvl="3" marL="1828800" algn="l">
              <a:spcBef>
                <a:spcPts val="200"/>
              </a:spcBef>
              <a:spcAft>
                <a:spcPts val="0"/>
              </a:spcAft>
              <a:buClr>
                <a:schemeClr val="dk1"/>
              </a:buClr>
              <a:buSzPts val="1200"/>
              <a:buNone/>
              <a:defRPr sz="1200"/>
            </a:lvl4pPr>
            <a:lvl5pPr indent="-228600" lvl="4" marL="2286000" algn="l">
              <a:spcBef>
                <a:spcPts val="200"/>
              </a:spcBef>
              <a:spcAft>
                <a:spcPts val="0"/>
              </a:spcAft>
              <a:buClr>
                <a:schemeClr val="dk1"/>
              </a:buClr>
              <a:buSzPts val="1200"/>
              <a:buNone/>
              <a:defRPr sz="1200"/>
            </a:lvl5pPr>
            <a:lvl6pPr indent="-228600" lvl="5" marL="2743200" algn="l">
              <a:spcBef>
                <a:spcPts val="200"/>
              </a:spcBef>
              <a:spcAft>
                <a:spcPts val="0"/>
              </a:spcAft>
              <a:buClr>
                <a:schemeClr val="dk1"/>
              </a:buClr>
              <a:buSzPts val="1200"/>
              <a:buNone/>
              <a:defRPr sz="1200"/>
            </a:lvl6pPr>
            <a:lvl7pPr indent="-228600" lvl="6" marL="3200400" algn="l">
              <a:spcBef>
                <a:spcPts val="200"/>
              </a:spcBef>
              <a:spcAft>
                <a:spcPts val="0"/>
              </a:spcAft>
              <a:buClr>
                <a:schemeClr val="dk1"/>
              </a:buClr>
              <a:buSzPts val="1200"/>
              <a:buNone/>
              <a:defRPr sz="1200"/>
            </a:lvl7pPr>
            <a:lvl8pPr indent="-228600" lvl="7" marL="3657600" algn="l">
              <a:spcBef>
                <a:spcPts val="200"/>
              </a:spcBef>
              <a:spcAft>
                <a:spcPts val="0"/>
              </a:spcAft>
              <a:buClr>
                <a:schemeClr val="dk1"/>
              </a:buClr>
              <a:buSzPts val="1200"/>
              <a:buNone/>
              <a:defRPr sz="1200"/>
            </a:lvl8pPr>
            <a:lvl9pPr indent="-228600" lvl="8" marL="4114800" algn="l">
              <a:spcBef>
                <a:spcPts val="200"/>
              </a:spcBef>
              <a:spcAft>
                <a:spcPts val="0"/>
              </a:spcAft>
              <a:buClr>
                <a:schemeClr val="dk1"/>
              </a:buClr>
              <a:buSzPts val="1200"/>
              <a:buNone/>
              <a:defRPr sz="1200"/>
            </a:lvl9pPr>
          </a:lstStyle>
          <a:p/>
        </p:txBody>
      </p:sp>
      <p:sp>
        <p:nvSpPr>
          <p:cNvPr id="96" name="Google Shape;96;g3406831a733_0_103"/>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7" name="Google Shape;97;g3406831a733_0_103"/>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8" name="Google Shape;98;g3406831a733_0_103"/>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0"/>
          <p:cNvSpPr txBox="1"/>
          <p:nvPr>
            <p:ph type="ctrTitle"/>
          </p:nvPr>
        </p:nvSpPr>
        <p:spPr>
          <a:xfrm>
            <a:off x="5292778" y="2130428"/>
            <a:ext cx="5984823"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0"/>
          <p:cNvSpPr txBox="1"/>
          <p:nvPr>
            <p:ph idx="1" type="subTitle"/>
          </p:nvPr>
        </p:nvSpPr>
        <p:spPr>
          <a:xfrm>
            <a:off x="4165602" y="3886200"/>
            <a:ext cx="7111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0"/>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1"/>
          <p:cNvSpPr txBox="1"/>
          <p:nvPr>
            <p:ph idx="1" type="body"/>
          </p:nvPr>
        </p:nvSpPr>
        <p:spPr>
          <a:xfrm>
            <a:off x="609600" y="1975644"/>
            <a:ext cx="53848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1"/>
          <p:cNvSpPr txBox="1"/>
          <p:nvPr>
            <p:ph idx="2" type="body"/>
          </p:nvPr>
        </p:nvSpPr>
        <p:spPr>
          <a:xfrm>
            <a:off x="6197600" y="1975644"/>
            <a:ext cx="53848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1"/>
          <p:cNvSpPr txBox="1"/>
          <p:nvPr>
            <p:ph type="title"/>
          </p:nvPr>
        </p:nvSpPr>
        <p:spPr>
          <a:xfrm>
            <a:off x="609600" y="1049177"/>
            <a:ext cx="109728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2"/>
          <p:cNvSpPr txBox="1"/>
          <p:nvPr>
            <p:ph type="title"/>
          </p:nvPr>
        </p:nvSpPr>
        <p:spPr>
          <a:xfrm>
            <a:off x="609600" y="2900649"/>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3"/>
          <p:cNvSpPr txBox="1"/>
          <p:nvPr>
            <p:ph type="title"/>
          </p:nvPr>
        </p:nvSpPr>
        <p:spPr>
          <a:xfrm>
            <a:off x="609602" y="1066971"/>
            <a:ext cx="4011084"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idx="1" type="body"/>
          </p:nvPr>
        </p:nvSpPr>
        <p:spPr>
          <a:xfrm>
            <a:off x="4766733" y="1073722"/>
            <a:ext cx="6815667"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3"/>
          <p:cNvSpPr txBox="1"/>
          <p:nvPr>
            <p:ph idx="2" type="body"/>
          </p:nvPr>
        </p:nvSpPr>
        <p:spPr>
          <a:xfrm>
            <a:off x="609602" y="1803850"/>
            <a:ext cx="4011084"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3"/>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4"/>
          <p:cNvSpPr txBox="1"/>
          <p:nvPr>
            <p:ph type="title"/>
          </p:nvPr>
        </p:nvSpPr>
        <p:spPr>
          <a:xfrm>
            <a:off x="609601" y="1196430"/>
            <a:ext cx="3431563"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4"/>
          <p:cNvSpPr/>
          <p:nvPr>
            <p:ph idx="2" type="pic"/>
          </p:nvPr>
        </p:nvSpPr>
        <p:spPr>
          <a:xfrm>
            <a:off x="4267200" y="1196433"/>
            <a:ext cx="7315200" cy="4850287"/>
          </a:xfrm>
          <a:prstGeom prst="rect">
            <a:avLst/>
          </a:prstGeom>
          <a:noFill/>
          <a:ln>
            <a:noFill/>
          </a:ln>
        </p:spPr>
      </p:sp>
      <p:sp>
        <p:nvSpPr>
          <p:cNvPr id="50" name="Google Shape;50;p14"/>
          <p:cNvSpPr txBox="1"/>
          <p:nvPr>
            <p:ph idx="1" type="body"/>
          </p:nvPr>
        </p:nvSpPr>
        <p:spPr>
          <a:xfrm>
            <a:off x="609601" y="1768046"/>
            <a:ext cx="3431563"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4"/>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3406831a733_0_71"/>
          <p:cNvSpPr txBox="1"/>
          <p:nvPr>
            <p:ph type="title"/>
          </p:nvPr>
        </p:nvSpPr>
        <p:spPr>
          <a:xfrm>
            <a:off x="609600" y="1049177"/>
            <a:ext cx="10972800" cy="8037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4300"/>
              <a:buFont typeface="Arial"/>
              <a:buNone/>
              <a:defRPr b="1" sz="43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62" name="Google Shape;62;g3406831a733_0_71"/>
          <p:cNvSpPr txBox="1"/>
          <p:nvPr>
            <p:ph idx="1" type="body"/>
          </p:nvPr>
        </p:nvSpPr>
        <p:spPr>
          <a:xfrm>
            <a:off x="609600" y="2049270"/>
            <a:ext cx="10972800" cy="4076700"/>
          </a:xfrm>
          <a:prstGeom prst="rect">
            <a:avLst/>
          </a:prstGeom>
          <a:noFill/>
          <a:ln>
            <a:noFill/>
          </a:ln>
        </p:spPr>
        <p:txBody>
          <a:bodyPr anchorCtr="0" anchor="t" bIns="60925" lIns="121900" spcFirstLastPara="1" rIns="121900" wrap="square" tIns="60925">
            <a:normAutofit/>
          </a:bodyPr>
          <a:lstStyle>
            <a:lvl1pPr indent="-381000" lvl="0" marL="457200" algn="l">
              <a:spcBef>
                <a:spcPts val="500"/>
              </a:spcBef>
              <a:spcAft>
                <a:spcPts val="0"/>
              </a:spcAft>
              <a:buClr>
                <a:schemeClr val="dk1"/>
              </a:buClr>
              <a:buSzPts val="2400"/>
              <a:buChar char="•"/>
              <a:defRPr/>
            </a:lvl1pPr>
            <a:lvl2pPr indent="-381000" lvl="1" marL="914400" algn="l">
              <a:spcBef>
                <a:spcPts val="500"/>
              </a:spcBef>
              <a:spcAft>
                <a:spcPts val="0"/>
              </a:spcAft>
              <a:buClr>
                <a:schemeClr val="dk1"/>
              </a:buClr>
              <a:buSzPts val="2400"/>
              <a:buChar char="–"/>
              <a:defRPr/>
            </a:lvl2pPr>
            <a:lvl3pPr indent="-381000" lvl="2" marL="1371600" algn="l">
              <a:spcBef>
                <a:spcPts val="500"/>
              </a:spcBef>
              <a:spcAft>
                <a:spcPts val="0"/>
              </a:spcAft>
              <a:buClr>
                <a:schemeClr val="dk1"/>
              </a:buClr>
              <a:buSzPts val="2400"/>
              <a:buChar char="•"/>
              <a:defRPr/>
            </a:lvl3pPr>
            <a:lvl4pPr indent="-381000" lvl="3" marL="1828800" algn="l">
              <a:spcBef>
                <a:spcPts val="500"/>
              </a:spcBef>
              <a:spcAft>
                <a:spcPts val="0"/>
              </a:spcAft>
              <a:buClr>
                <a:schemeClr val="dk1"/>
              </a:buClr>
              <a:buSzPts val="2400"/>
              <a:buChar char="–"/>
              <a:defRPr/>
            </a:lvl4pPr>
            <a:lvl5pPr indent="-381000" lvl="4" marL="2286000" algn="l">
              <a:spcBef>
                <a:spcPts val="500"/>
              </a:spcBef>
              <a:spcAft>
                <a:spcPts val="0"/>
              </a:spcAft>
              <a:buClr>
                <a:schemeClr val="dk1"/>
              </a:buClr>
              <a:buSzPts val="2400"/>
              <a:buChar char="»"/>
              <a:defRPr/>
            </a:lvl5pPr>
            <a:lvl6pPr indent="-381000" lvl="5" marL="2743200" algn="l">
              <a:spcBef>
                <a:spcPts val="500"/>
              </a:spcBef>
              <a:spcAft>
                <a:spcPts val="0"/>
              </a:spcAft>
              <a:buClr>
                <a:schemeClr val="dk1"/>
              </a:buClr>
              <a:buSzPts val="2400"/>
              <a:buChar char="•"/>
              <a:defRPr/>
            </a:lvl6pPr>
            <a:lvl7pPr indent="-381000" lvl="6" marL="3200400" algn="l">
              <a:spcBef>
                <a:spcPts val="500"/>
              </a:spcBef>
              <a:spcAft>
                <a:spcPts val="0"/>
              </a:spcAft>
              <a:buClr>
                <a:schemeClr val="dk1"/>
              </a:buClr>
              <a:buSzPts val="2400"/>
              <a:buChar char="•"/>
              <a:defRPr/>
            </a:lvl7pPr>
            <a:lvl8pPr indent="-381000" lvl="7" marL="3657600" algn="l">
              <a:spcBef>
                <a:spcPts val="500"/>
              </a:spcBef>
              <a:spcAft>
                <a:spcPts val="0"/>
              </a:spcAft>
              <a:buClr>
                <a:schemeClr val="dk1"/>
              </a:buClr>
              <a:buSzPts val="2400"/>
              <a:buChar char="•"/>
              <a:defRPr/>
            </a:lvl8pPr>
            <a:lvl9pPr indent="-381000" lvl="8" marL="4114800" algn="l">
              <a:spcBef>
                <a:spcPts val="500"/>
              </a:spcBef>
              <a:spcAft>
                <a:spcPts val="0"/>
              </a:spcAft>
              <a:buClr>
                <a:schemeClr val="dk1"/>
              </a:buClr>
              <a:buSzPts val="2400"/>
              <a:buChar char="•"/>
              <a:defRPr/>
            </a:lvl9pPr>
          </a:lstStyle>
          <a:p/>
        </p:txBody>
      </p:sp>
      <p:sp>
        <p:nvSpPr>
          <p:cNvPr id="63" name="Google Shape;63;g3406831a733_0_71"/>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64" name="Google Shape;64;g3406831a733_0_71"/>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65" name="Google Shape;65;g3406831a733_0_71"/>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66" name="Google Shape;66;g3406831a733_0_71"/>
          <p:cNvPicPr preferRelativeResize="0"/>
          <p:nvPr/>
        </p:nvPicPr>
        <p:blipFill rotWithShape="1">
          <a:blip r:embed="rId3">
            <a:alphaModFix/>
          </a:blip>
          <a:srcRect b="0" l="0" r="0" t="0"/>
          <a:stretch/>
        </p:blipFill>
        <p:spPr>
          <a:xfrm>
            <a:off x="601135" y="234146"/>
            <a:ext cx="2443867" cy="4126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g3406831a733_0_78"/>
          <p:cNvSpPr txBox="1"/>
          <p:nvPr>
            <p:ph type="ctrTitle"/>
          </p:nvPr>
        </p:nvSpPr>
        <p:spPr>
          <a:xfrm>
            <a:off x="5292776" y="2130425"/>
            <a:ext cx="5984700" cy="1470000"/>
          </a:xfrm>
          <a:prstGeom prst="rect">
            <a:avLst/>
          </a:prstGeom>
          <a:noFill/>
          <a:ln>
            <a:noFill/>
          </a:ln>
        </p:spPr>
        <p:txBody>
          <a:bodyPr anchorCtr="0" anchor="ctr" bIns="60925" lIns="121900" spcFirstLastPara="1" rIns="121900" wrap="square" tIns="60925">
            <a:normAutofit/>
          </a:bodyPr>
          <a:lstStyle>
            <a:lvl1pPr lvl="0" algn="r">
              <a:spcBef>
                <a:spcPts val="0"/>
              </a:spcBef>
              <a:spcAft>
                <a:spcPts val="0"/>
              </a:spcAft>
              <a:buClr>
                <a:schemeClr val="lt1"/>
              </a:buClr>
              <a:buSzPts val="4800"/>
              <a:buFont typeface="Arial"/>
              <a:buNone/>
              <a:defRPr b="1" sz="4800">
                <a:solidFill>
                  <a:schemeClr val="lt1"/>
                </a:solidFil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69" name="Google Shape;69;g3406831a733_0_78"/>
          <p:cNvSpPr txBox="1"/>
          <p:nvPr>
            <p:ph idx="1" type="subTitle"/>
          </p:nvPr>
        </p:nvSpPr>
        <p:spPr>
          <a:xfrm>
            <a:off x="4165600" y="3886200"/>
            <a:ext cx="7112100" cy="1752900"/>
          </a:xfrm>
          <a:prstGeom prst="rect">
            <a:avLst/>
          </a:prstGeom>
          <a:noFill/>
          <a:ln>
            <a:noFill/>
          </a:ln>
        </p:spPr>
        <p:txBody>
          <a:bodyPr anchorCtr="0" anchor="t" bIns="60925" lIns="121900" spcFirstLastPara="1" rIns="121900" wrap="square" tIns="60925">
            <a:normAutofit/>
          </a:bodyPr>
          <a:lstStyle>
            <a:lvl1pPr lvl="0" algn="r">
              <a:spcBef>
                <a:spcPts val="700"/>
              </a:spcBef>
              <a:spcAft>
                <a:spcPts val="0"/>
              </a:spcAft>
              <a:buClr>
                <a:srgbClr val="FFFFFF"/>
              </a:buClr>
              <a:buSzPts val="3700"/>
              <a:buNone/>
              <a:defRPr sz="3700">
                <a:solidFill>
                  <a:srgbClr val="FFFFFF"/>
                </a:solidFill>
              </a:defRPr>
            </a:lvl1pPr>
            <a:lvl2pPr lvl="1" algn="ctr">
              <a:spcBef>
                <a:spcPts val="700"/>
              </a:spcBef>
              <a:spcAft>
                <a:spcPts val="0"/>
              </a:spcAft>
              <a:buClr>
                <a:srgbClr val="888888"/>
              </a:buClr>
              <a:buSzPts val="3700"/>
              <a:buNone/>
              <a:defRPr>
                <a:solidFill>
                  <a:srgbClr val="888888"/>
                </a:solidFill>
              </a:defRPr>
            </a:lvl2pPr>
            <a:lvl3pPr lvl="2" algn="ctr">
              <a:spcBef>
                <a:spcPts val="600"/>
              </a:spcBef>
              <a:spcAft>
                <a:spcPts val="0"/>
              </a:spcAft>
              <a:buClr>
                <a:srgbClr val="888888"/>
              </a:buClr>
              <a:buSzPts val="3200"/>
              <a:buNone/>
              <a:defRPr>
                <a:solidFill>
                  <a:srgbClr val="888888"/>
                </a:solidFill>
              </a:defRPr>
            </a:lvl3pPr>
            <a:lvl4pPr lvl="3" algn="ctr">
              <a:spcBef>
                <a:spcPts val="500"/>
              </a:spcBef>
              <a:spcAft>
                <a:spcPts val="0"/>
              </a:spcAft>
              <a:buClr>
                <a:srgbClr val="888888"/>
              </a:buClr>
              <a:buSzPts val="2700"/>
              <a:buNone/>
              <a:defRPr>
                <a:solidFill>
                  <a:srgbClr val="888888"/>
                </a:solidFill>
              </a:defRPr>
            </a:lvl4pPr>
            <a:lvl5pPr lvl="4" algn="ctr">
              <a:spcBef>
                <a:spcPts val="500"/>
              </a:spcBef>
              <a:spcAft>
                <a:spcPts val="0"/>
              </a:spcAft>
              <a:buClr>
                <a:srgbClr val="888888"/>
              </a:buClr>
              <a:buSzPts val="2700"/>
              <a:buNone/>
              <a:defRPr>
                <a:solidFill>
                  <a:srgbClr val="888888"/>
                </a:solidFill>
              </a:defRPr>
            </a:lvl5pPr>
            <a:lvl6pPr lvl="5" algn="ctr">
              <a:spcBef>
                <a:spcPts val="500"/>
              </a:spcBef>
              <a:spcAft>
                <a:spcPts val="0"/>
              </a:spcAft>
              <a:buClr>
                <a:srgbClr val="888888"/>
              </a:buClr>
              <a:buSzPts val="2700"/>
              <a:buNone/>
              <a:defRPr>
                <a:solidFill>
                  <a:srgbClr val="888888"/>
                </a:solidFill>
              </a:defRPr>
            </a:lvl6pPr>
            <a:lvl7pPr lvl="6" algn="ctr">
              <a:spcBef>
                <a:spcPts val="500"/>
              </a:spcBef>
              <a:spcAft>
                <a:spcPts val="0"/>
              </a:spcAft>
              <a:buClr>
                <a:srgbClr val="888888"/>
              </a:buClr>
              <a:buSzPts val="2700"/>
              <a:buNone/>
              <a:defRPr>
                <a:solidFill>
                  <a:srgbClr val="888888"/>
                </a:solidFill>
              </a:defRPr>
            </a:lvl7pPr>
            <a:lvl8pPr lvl="7" algn="ctr">
              <a:spcBef>
                <a:spcPts val="500"/>
              </a:spcBef>
              <a:spcAft>
                <a:spcPts val="0"/>
              </a:spcAft>
              <a:buClr>
                <a:srgbClr val="888888"/>
              </a:buClr>
              <a:buSzPts val="2700"/>
              <a:buNone/>
              <a:defRPr>
                <a:solidFill>
                  <a:srgbClr val="888888"/>
                </a:solidFill>
              </a:defRPr>
            </a:lvl8pPr>
            <a:lvl9pPr lvl="8" algn="ctr">
              <a:spcBef>
                <a:spcPts val="500"/>
              </a:spcBef>
              <a:spcAft>
                <a:spcPts val="0"/>
              </a:spcAft>
              <a:buClr>
                <a:srgbClr val="888888"/>
              </a:buClr>
              <a:buSzPts val="2700"/>
              <a:buNone/>
              <a:defRPr>
                <a:solidFill>
                  <a:srgbClr val="888888"/>
                </a:solidFill>
              </a:defRPr>
            </a:lvl9pPr>
          </a:lstStyle>
          <a:p/>
        </p:txBody>
      </p:sp>
      <p:sp>
        <p:nvSpPr>
          <p:cNvPr id="70" name="Google Shape;70;g3406831a733_0_78"/>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1" name="Google Shape;71;g3406831a733_0_78"/>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2" name="Google Shape;72;g3406831a733_0_78"/>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 name="Shape 73"/>
        <p:cNvGrpSpPr/>
        <p:nvPr/>
      </p:nvGrpSpPr>
      <p:grpSpPr>
        <a:xfrm>
          <a:off x="0" y="0"/>
          <a:ext cx="0" cy="0"/>
          <a:chOff x="0" y="0"/>
          <a:chExt cx="0" cy="0"/>
        </a:xfrm>
      </p:grpSpPr>
      <p:sp>
        <p:nvSpPr>
          <p:cNvPr id="74" name="Google Shape;74;g3406831a733_0_84"/>
          <p:cNvSpPr txBox="1"/>
          <p:nvPr>
            <p:ph idx="1" type="body"/>
          </p:nvPr>
        </p:nvSpPr>
        <p:spPr>
          <a:xfrm>
            <a:off x="609600" y="1975644"/>
            <a:ext cx="5384700" cy="4150500"/>
          </a:xfrm>
          <a:prstGeom prst="rect">
            <a:avLst/>
          </a:prstGeom>
          <a:noFill/>
          <a:ln>
            <a:noFill/>
          </a:ln>
        </p:spPr>
        <p:txBody>
          <a:bodyPr anchorCtr="0" anchor="t" bIns="60925" lIns="121900" spcFirstLastPara="1" rIns="121900" wrap="square" tIns="60925">
            <a:normAutofit/>
          </a:bodyPr>
          <a:lstStyle>
            <a:lvl1pPr indent="-431800" lvl="0" marL="457200" algn="l">
              <a:spcBef>
                <a:spcPts val="600"/>
              </a:spcBef>
              <a:spcAft>
                <a:spcPts val="0"/>
              </a:spcAft>
              <a:buClr>
                <a:schemeClr val="dk1"/>
              </a:buClr>
              <a:buSzPts val="3200"/>
              <a:buChar char="•"/>
              <a:defRPr sz="3200"/>
            </a:lvl1pPr>
            <a:lvl2pPr indent="-431800" lvl="1" marL="914400" algn="l">
              <a:spcBef>
                <a:spcPts val="600"/>
              </a:spcBef>
              <a:spcAft>
                <a:spcPts val="0"/>
              </a:spcAft>
              <a:buClr>
                <a:schemeClr val="dk1"/>
              </a:buClr>
              <a:buSzPts val="3200"/>
              <a:buChar char="–"/>
              <a:defRPr sz="3200"/>
            </a:lvl2pPr>
            <a:lvl3pPr indent="-400050" lvl="2" marL="1371600" algn="l">
              <a:spcBef>
                <a:spcPts val="500"/>
              </a:spcBef>
              <a:spcAft>
                <a:spcPts val="0"/>
              </a:spcAft>
              <a:buClr>
                <a:schemeClr val="dk1"/>
              </a:buClr>
              <a:buSzPts val="2700"/>
              <a:buChar char="•"/>
              <a:defRPr sz="2700"/>
            </a:lvl3pPr>
            <a:lvl4pPr indent="-381000" lvl="3" marL="1828800" algn="l">
              <a:spcBef>
                <a:spcPts val="500"/>
              </a:spcBef>
              <a:spcAft>
                <a:spcPts val="0"/>
              </a:spcAft>
              <a:buClr>
                <a:schemeClr val="dk1"/>
              </a:buClr>
              <a:buSzPts val="2400"/>
              <a:buChar char="–"/>
              <a:defRPr sz="2400"/>
            </a:lvl4pPr>
            <a:lvl5pPr indent="-381000" lvl="4" marL="2286000" algn="l">
              <a:spcBef>
                <a:spcPts val="500"/>
              </a:spcBef>
              <a:spcAft>
                <a:spcPts val="0"/>
              </a:spcAft>
              <a:buClr>
                <a:schemeClr val="dk1"/>
              </a:buClr>
              <a:buSzPts val="2400"/>
              <a:buChar char="»"/>
              <a:defRPr sz="2400"/>
            </a:lvl5pPr>
            <a:lvl6pPr indent="-381000" lvl="5" marL="2743200" algn="l">
              <a:spcBef>
                <a:spcPts val="500"/>
              </a:spcBef>
              <a:spcAft>
                <a:spcPts val="0"/>
              </a:spcAft>
              <a:buClr>
                <a:schemeClr val="dk1"/>
              </a:buClr>
              <a:buSzPts val="2400"/>
              <a:buChar char="•"/>
              <a:defRPr sz="2400"/>
            </a:lvl6pPr>
            <a:lvl7pPr indent="-381000" lvl="6" marL="3200400" algn="l">
              <a:spcBef>
                <a:spcPts val="500"/>
              </a:spcBef>
              <a:spcAft>
                <a:spcPts val="0"/>
              </a:spcAft>
              <a:buClr>
                <a:schemeClr val="dk1"/>
              </a:buClr>
              <a:buSzPts val="2400"/>
              <a:buChar char="•"/>
              <a:defRPr sz="2400"/>
            </a:lvl7pPr>
            <a:lvl8pPr indent="-381000" lvl="7" marL="3657600" algn="l">
              <a:spcBef>
                <a:spcPts val="500"/>
              </a:spcBef>
              <a:spcAft>
                <a:spcPts val="0"/>
              </a:spcAft>
              <a:buClr>
                <a:schemeClr val="dk1"/>
              </a:buClr>
              <a:buSzPts val="2400"/>
              <a:buChar char="•"/>
              <a:defRPr sz="2400"/>
            </a:lvl8pPr>
            <a:lvl9pPr indent="-381000" lvl="8" marL="4114800" algn="l">
              <a:spcBef>
                <a:spcPts val="500"/>
              </a:spcBef>
              <a:spcAft>
                <a:spcPts val="0"/>
              </a:spcAft>
              <a:buClr>
                <a:schemeClr val="dk1"/>
              </a:buClr>
              <a:buSzPts val="2400"/>
              <a:buChar char="•"/>
              <a:defRPr sz="2400"/>
            </a:lvl9pPr>
          </a:lstStyle>
          <a:p/>
        </p:txBody>
      </p:sp>
      <p:sp>
        <p:nvSpPr>
          <p:cNvPr id="75" name="Google Shape;75;g3406831a733_0_84"/>
          <p:cNvSpPr txBox="1"/>
          <p:nvPr>
            <p:ph idx="2" type="body"/>
          </p:nvPr>
        </p:nvSpPr>
        <p:spPr>
          <a:xfrm>
            <a:off x="6197600" y="1975644"/>
            <a:ext cx="5384700" cy="4150500"/>
          </a:xfrm>
          <a:prstGeom prst="rect">
            <a:avLst/>
          </a:prstGeom>
          <a:noFill/>
          <a:ln>
            <a:noFill/>
          </a:ln>
        </p:spPr>
        <p:txBody>
          <a:bodyPr anchorCtr="0" anchor="t" bIns="60925" lIns="121900" spcFirstLastPara="1" rIns="121900" wrap="square" tIns="60925">
            <a:normAutofit/>
          </a:bodyPr>
          <a:lstStyle>
            <a:lvl1pPr indent="-431800" lvl="0" marL="457200" algn="l">
              <a:spcBef>
                <a:spcPts val="600"/>
              </a:spcBef>
              <a:spcAft>
                <a:spcPts val="0"/>
              </a:spcAft>
              <a:buClr>
                <a:schemeClr val="dk1"/>
              </a:buClr>
              <a:buSzPts val="3200"/>
              <a:buChar char="•"/>
              <a:defRPr sz="3200"/>
            </a:lvl1pPr>
            <a:lvl2pPr indent="-431800" lvl="1" marL="914400" algn="l">
              <a:spcBef>
                <a:spcPts val="600"/>
              </a:spcBef>
              <a:spcAft>
                <a:spcPts val="0"/>
              </a:spcAft>
              <a:buClr>
                <a:schemeClr val="dk1"/>
              </a:buClr>
              <a:buSzPts val="3200"/>
              <a:buChar char="–"/>
              <a:defRPr sz="3200"/>
            </a:lvl2pPr>
            <a:lvl3pPr indent="-400050" lvl="2" marL="1371600" algn="l">
              <a:spcBef>
                <a:spcPts val="500"/>
              </a:spcBef>
              <a:spcAft>
                <a:spcPts val="0"/>
              </a:spcAft>
              <a:buClr>
                <a:schemeClr val="dk1"/>
              </a:buClr>
              <a:buSzPts val="2700"/>
              <a:buChar char="•"/>
              <a:defRPr sz="2700"/>
            </a:lvl3pPr>
            <a:lvl4pPr indent="-381000" lvl="3" marL="1828800" algn="l">
              <a:spcBef>
                <a:spcPts val="500"/>
              </a:spcBef>
              <a:spcAft>
                <a:spcPts val="0"/>
              </a:spcAft>
              <a:buClr>
                <a:schemeClr val="dk1"/>
              </a:buClr>
              <a:buSzPts val="2400"/>
              <a:buChar char="–"/>
              <a:defRPr sz="2400"/>
            </a:lvl4pPr>
            <a:lvl5pPr indent="-381000" lvl="4" marL="2286000" algn="l">
              <a:spcBef>
                <a:spcPts val="500"/>
              </a:spcBef>
              <a:spcAft>
                <a:spcPts val="0"/>
              </a:spcAft>
              <a:buClr>
                <a:schemeClr val="dk1"/>
              </a:buClr>
              <a:buSzPts val="2400"/>
              <a:buChar char="»"/>
              <a:defRPr sz="2400"/>
            </a:lvl5pPr>
            <a:lvl6pPr indent="-381000" lvl="5" marL="2743200" algn="l">
              <a:spcBef>
                <a:spcPts val="500"/>
              </a:spcBef>
              <a:spcAft>
                <a:spcPts val="0"/>
              </a:spcAft>
              <a:buClr>
                <a:schemeClr val="dk1"/>
              </a:buClr>
              <a:buSzPts val="2400"/>
              <a:buChar char="•"/>
              <a:defRPr sz="2400"/>
            </a:lvl6pPr>
            <a:lvl7pPr indent="-381000" lvl="6" marL="3200400" algn="l">
              <a:spcBef>
                <a:spcPts val="500"/>
              </a:spcBef>
              <a:spcAft>
                <a:spcPts val="0"/>
              </a:spcAft>
              <a:buClr>
                <a:schemeClr val="dk1"/>
              </a:buClr>
              <a:buSzPts val="2400"/>
              <a:buChar char="•"/>
              <a:defRPr sz="2400"/>
            </a:lvl7pPr>
            <a:lvl8pPr indent="-381000" lvl="7" marL="3657600" algn="l">
              <a:spcBef>
                <a:spcPts val="500"/>
              </a:spcBef>
              <a:spcAft>
                <a:spcPts val="0"/>
              </a:spcAft>
              <a:buClr>
                <a:schemeClr val="dk1"/>
              </a:buClr>
              <a:buSzPts val="2400"/>
              <a:buChar char="•"/>
              <a:defRPr sz="2400"/>
            </a:lvl8pPr>
            <a:lvl9pPr indent="-381000" lvl="8" marL="4114800" algn="l">
              <a:spcBef>
                <a:spcPts val="500"/>
              </a:spcBef>
              <a:spcAft>
                <a:spcPts val="0"/>
              </a:spcAft>
              <a:buClr>
                <a:schemeClr val="dk1"/>
              </a:buClr>
              <a:buSzPts val="2400"/>
              <a:buChar char="•"/>
              <a:defRPr sz="2400"/>
            </a:lvl9pPr>
          </a:lstStyle>
          <a:p/>
        </p:txBody>
      </p:sp>
      <p:sp>
        <p:nvSpPr>
          <p:cNvPr id="76" name="Google Shape;76;g3406831a733_0_84"/>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7" name="Google Shape;77;g3406831a733_0_84"/>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8" name="Google Shape;78;g3406831a733_0_84"/>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g3406831a733_0_84"/>
          <p:cNvSpPr txBox="1"/>
          <p:nvPr>
            <p:ph type="title"/>
          </p:nvPr>
        </p:nvSpPr>
        <p:spPr>
          <a:xfrm>
            <a:off x="609600" y="1049177"/>
            <a:ext cx="10972800" cy="8037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4300"/>
              <a:buFont typeface="Arial"/>
              <a:buNone/>
              <a:defRPr b="1" sz="43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609600" y="1600203"/>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g3406831a733_0_65"/>
          <p:cNvSpPr txBox="1"/>
          <p:nvPr>
            <p:ph type="title"/>
          </p:nvPr>
        </p:nvSpPr>
        <p:spPr>
          <a:xfrm>
            <a:off x="609600" y="274638"/>
            <a:ext cx="10972800" cy="1143300"/>
          </a:xfrm>
          <a:prstGeom prst="rect">
            <a:avLst/>
          </a:prstGeom>
          <a:noFill/>
          <a:ln>
            <a:noFill/>
          </a:ln>
        </p:spPr>
        <p:txBody>
          <a:bodyPr anchorCtr="0" anchor="ctr" bIns="60925" lIns="121900" spcFirstLastPara="1" rIns="121900" wrap="square" tIns="60925">
            <a:normAutofit/>
          </a:bodyPr>
          <a:lstStyle>
            <a:lvl1pPr lvl="0" marR="0" algn="ctr">
              <a:spcBef>
                <a:spcPts val="0"/>
              </a:spcBef>
              <a:spcAft>
                <a:spcPts val="0"/>
              </a:spcAft>
              <a:buClr>
                <a:schemeClr val="dk1"/>
              </a:buClr>
              <a:buSzPts val="5900"/>
              <a:buFont typeface="Arial"/>
              <a:buNone/>
              <a:defRPr b="0" i="0" sz="5900" u="none" cap="none" strike="noStrike">
                <a:solidFill>
                  <a:schemeClr val="dk1"/>
                </a:solidFill>
                <a:latin typeface="Arial"/>
                <a:ea typeface="Arial"/>
                <a:cs typeface="Arial"/>
                <a:sym typeface="Arial"/>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56" name="Google Shape;56;g3406831a733_0_65"/>
          <p:cNvSpPr txBox="1"/>
          <p:nvPr>
            <p:ph idx="1" type="body"/>
          </p:nvPr>
        </p:nvSpPr>
        <p:spPr>
          <a:xfrm>
            <a:off x="609600" y="1600200"/>
            <a:ext cx="10972800" cy="4526100"/>
          </a:xfrm>
          <a:prstGeom prst="rect">
            <a:avLst/>
          </a:prstGeom>
          <a:noFill/>
          <a:ln>
            <a:noFill/>
          </a:ln>
        </p:spPr>
        <p:txBody>
          <a:bodyPr anchorCtr="0" anchor="t" bIns="60925" lIns="121900" spcFirstLastPara="1" rIns="121900" wrap="square" tIns="60925">
            <a:normAutofit/>
          </a:bodyPr>
          <a:lstStyle>
            <a:lvl1pPr indent="-501650" lvl="0" marL="457200" marR="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6pPr>
            <a:lvl7pPr indent="-400050" lvl="6" marL="32004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7pPr>
            <a:lvl8pPr indent="-400050" lvl="7" marL="36576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8pPr>
            <a:lvl9pPr indent="-400050" lvl="8" marL="41148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9pPr>
          </a:lstStyle>
          <a:p/>
        </p:txBody>
      </p:sp>
      <p:sp>
        <p:nvSpPr>
          <p:cNvPr id="57" name="Google Shape;57;g3406831a733_0_65"/>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marR="0" algn="l">
              <a:spcBef>
                <a:spcPts val="0"/>
              </a:spcBef>
              <a:spcAft>
                <a:spcPts val="0"/>
              </a:spcAft>
              <a:buSzPts val="1900"/>
              <a:buNone/>
              <a:defRPr b="0" i="0" sz="1600" u="none" cap="none" strike="noStrike">
                <a:solidFill>
                  <a:srgbClr val="888888"/>
                </a:solidFill>
                <a:latin typeface="Arial"/>
                <a:ea typeface="Arial"/>
                <a:cs typeface="Arial"/>
                <a:sym typeface="Arial"/>
              </a:defRPr>
            </a:lvl1pPr>
            <a:lvl2pPr lvl="1" marR="0" algn="l">
              <a:spcBef>
                <a:spcPts val="0"/>
              </a:spcBef>
              <a:spcAft>
                <a:spcPts val="0"/>
              </a:spcAft>
              <a:buSzPts val="1900"/>
              <a:buNone/>
              <a:defRPr b="0" i="0" sz="2400" u="none" cap="none" strike="noStrike">
                <a:solidFill>
                  <a:schemeClr val="dk1"/>
                </a:solidFill>
                <a:latin typeface="Arial"/>
                <a:ea typeface="Arial"/>
                <a:cs typeface="Arial"/>
                <a:sym typeface="Arial"/>
              </a:defRPr>
            </a:lvl2pPr>
            <a:lvl3pPr lvl="2" marR="0" algn="l">
              <a:spcBef>
                <a:spcPts val="0"/>
              </a:spcBef>
              <a:spcAft>
                <a:spcPts val="0"/>
              </a:spcAft>
              <a:buSzPts val="1900"/>
              <a:buNone/>
              <a:defRPr b="0" i="0" sz="2400" u="none" cap="none" strike="noStrike">
                <a:solidFill>
                  <a:schemeClr val="dk1"/>
                </a:solidFill>
                <a:latin typeface="Arial"/>
                <a:ea typeface="Arial"/>
                <a:cs typeface="Arial"/>
                <a:sym typeface="Arial"/>
              </a:defRPr>
            </a:lvl3pPr>
            <a:lvl4pPr lvl="3" marR="0" algn="l">
              <a:spcBef>
                <a:spcPts val="0"/>
              </a:spcBef>
              <a:spcAft>
                <a:spcPts val="0"/>
              </a:spcAft>
              <a:buSzPts val="1900"/>
              <a:buNone/>
              <a:defRPr b="0" i="0" sz="2400" u="none" cap="none" strike="noStrike">
                <a:solidFill>
                  <a:schemeClr val="dk1"/>
                </a:solidFill>
                <a:latin typeface="Arial"/>
                <a:ea typeface="Arial"/>
                <a:cs typeface="Arial"/>
                <a:sym typeface="Arial"/>
              </a:defRPr>
            </a:lvl4pPr>
            <a:lvl5pPr lvl="4" marR="0" algn="l">
              <a:spcBef>
                <a:spcPts val="0"/>
              </a:spcBef>
              <a:spcAft>
                <a:spcPts val="0"/>
              </a:spcAft>
              <a:buSzPts val="1900"/>
              <a:buNone/>
              <a:defRPr b="0" i="0" sz="2400" u="none" cap="none" strike="noStrike">
                <a:solidFill>
                  <a:schemeClr val="dk1"/>
                </a:solidFill>
                <a:latin typeface="Arial"/>
                <a:ea typeface="Arial"/>
                <a:cs typeface="Arial"/>
                <a:sym typeface="Arial"/>
              </a:defRPr>
            </a:lvl5pPr>
            <a:lvl6pPr lvl="5" marR="0" algn="l">
              <a:spcBef>
                <a:spcPts val="0"/>
              </a:spcBef>
              <a:spcAft>
                <a:spcPts val="0"/>
              </a:spcAft>
              <a:buSzPts val="1900"/>
              <a:buNone/>
              <a:defRPr b="0" i="0" sz="2400" u="none" cap="none" strike="noStrike">
                <a:solidFill>
                  <a:schemeClr val="dk1"/>
                </a:solidFill>
                <a:latin typeface="Arial"/>
                <a:ea typeface="Arial"/>
                <a:cs typeface="Arial"/>
                <a:sym typeface="Arial"/>
              </a:defRPr>
            </a:lvl6pPr>
            <a:lvl7pPr lvl="6" marR="0" algn="l">
              <a:spcBef>
                <a:spcPts val="0"/>
              </a:spcBef>
              <a:spcAft>
                <a:spcPts val="0"/>
              </a:spcAft>
              <a:buSzPts val="1900"/>
              <a:buNone/>
              <a:defRPr b="0" i="0" sz="2400" u="none" cap="none" strike="noStrike">
                <a:solidFill>
                  <a:schemeClr val="dk1"/>
                </a:solidFill>
                <a:latin typeface="Arial"/>
                <a:ea typeface="Arial"/>
                <a:cs typeface="Arial"/>
                <a:sym typeface="Arial"/>
              </a:defRPr>
            </a:lvl7pPr>
            <a:lvl8pPr lvl="7" marR="0" algn="l">
              <a:spcBef>
                <a:spcPts val="0"/>
              </a:spcBef>
              <a:spcAft>
                <a:spcPts val="0"/>
              </a:spcAft>
              <a:buSzPts val="1900"/>
              <a:buNone/>
              <a:defRPr b="0" i="0" sz="2400" u="none" cap="none" strike="noStrike">
                <a:solidFill>
                  <a:schemeClr val="dk1"/>
                </a:solidFill>
                <a:latin typeface="Arial"/>
                <a:ea typeface="Arial"/>
                <a:cs typeface="Arial"/>
                <a:sym typeface="Arial"/>
              </a:defRPr>
            </a:lvl8pPr>
            <a:lvl9pPr lvl="8" marR="0" algn="l">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58" name="Google Shape;58;g3406831a733_0_65"/>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marR="0" algn="ctr">
              <a:spcBef>
                <a:spcPts val="0"/>
              </a:spcBef>
              <a:spcAft>
                <a:spcPts val="0"/>
              </a:spcAft>
              <a:buSzPts val="1900"/>
              <a:buNone/>
              <a:defRPr b="0" i="0" sz="1600" u="none" cap="none" strike="noStrike">
                <a:solidFill>
                  <a:srgbClr val="888888"/>
                </a:solidFill>
                <a:latin typeface="Arial"/>
                <a:ea typeface="Arial"/>
                <a:cs typeface="Arial"/>
                <a:sym typeface="Arial"/>
              </a:defRPr>
            </a:lvl1pPr>
            <a:lvl2pPr lvl="1" marR="0" algn="l">
              <a:spcBef>
                <a:spcPts val="0"/>
              </a:spcBef>
              <a:spcAft>
                <a:spcPts val="0"/>
              </a:spcAft>
              <a:buSzPts val="1900"/>
              <a:buNone/>
              <a:defRPr b="0" i="0" sz="2400" u="none" cap="none" strike="noStrike">
                <a:solidFill>
                  <a:schemeClr val="dk1"/>
                </a:solidFill>
                <a:latin typeface="Arial"/>
                <a:ea typeface="Arial"/>
                <a:cs typeface="Arial"/>
                <a:sym typeface="Arial"/>
              </a:defRPr>
            </a:lvl2pPr>
            <a:lvl3pPr lvl="2" marR="0" algn="l">
              <a:spcBef>
                <a:spcPts val="0"/>
              </a:spcBef>
              <a:spcAft>
                <a:spcPts val="0"/>
              </a:spcAft>
              <a:buSzPts val="1900"/>
              <a:buNone/>
              <a:defRPr b="0" i="0" sz="2400" u="none" cap="none" strike="noStrike">
                <a:solidFill>
                  <a:schemeClr val="dk1"/>
                </a:solidFill>
                <a:latin typeface="Arial"/>
                <a:ea typeface="Arial"/>
                <a:cs typeface="Arial"/>
                <a:sym typeface="Arial"/>
              </a:defRPr>
            </a:lvl3pPr>
            <a:lvl4pPr lvl="3" marR="0" algn="l">
              <a:spcBef>
                <a:spcPts val="0"/>
              </a:spcBef>
              <a:spcAft>
                <a:spcPts val="0"/>
              </a:spcAft>
              <a:buSzPts val="1900"/>
              <a:buNone/>
              <a:defRPr b="0" i="0" sz="2400" u="none" cap="none" strike="noStrike">
                <a:solidFill>
                  <a:schemeClr val="dk1"/>
                </a:solidFill>
                <a:latin typeface="Arial"/>
                <a:ea typeface="Arial"/>
                <a:cs typeface="Arial"/>
                <a:sym typeface="Arial"/>
              </a:defRPr>
            </a:lvl4pPr>
            <a:lvl5pPr lvl="4" marR="0" algn="l">
              <a:spcBef>
                <a:spcPts val="0"/>
              </a:spcBef>
              <a:spcAft>
                <a:spcPts val="0"/>
              </a:spcAft>
              <a:buSzPts val="1900"/>
              <a:buNone/>
              <a:defRPr b="0" i="0" sz="2400" u="none" cap="none" strike="noStrike">
                <a:solidFill>
                  <a:schemeClr val="dk1"/>
                </a:solidFill>
                <a:latin typeface="Arial"/>
                <a:ea typeface="Arial"/>
                <a:cs typeface="Arial"/>
                <a:sym typeface="Arial"/>
              </a:defRPr>
            </a:lvl5pPr>
            <a:lvl6pPr lvl="5" marR="0" algn="l">
              <a:spcBef>
                <a:spcPts val="0"/>
              </a:spcBef>
              <a:spcAft>
                <a:spcPts val="0"/>
              </a:spcAft>
              <a:buSzPts val="1900"/>
              <a:buNone/>
              <a:defRPr b="0" i="0" sz="2400" u="none" cap="none" strike="noStrike">
                <a:solidFill>
                  <a:schemeClr val="dk1"/>
                </a:solidFill>
                <a:latin typeface="Arial"/>
                <a:ea typeface="Arial"/>
                <a:cs typeface="Arial"/>
                <a:sym typeface="Arial"/>
              </a:defRPr>
            </a:lvl6pPr>
            <a:lvl7pPr lvl="6" marR="0" algn="l">
              <a:spcBef>
                <a:spcPts val="0"/>
              </a:spcBef>
              <a:spcAft>
                <a:spcPts val="0"/>
              </a:spcAft>
              <a:buSzPts val="1900"/>
              <a:buNone/>
              <a:defRPr b="0" i="0" sz="2400" u="none" cap="none" strike="noStrike">
                <a:solidFill>
                  <a:schemeClr val="dk1"/>
                </a:solidFill>
                <a:latin typeface="Arial"/>
                <a:ea typeface="Arial"/>
                <a:cs typeface="Arial"/>
                <a:sym typeface="Arial"/>
              </a:defRPr>
            </a:lvl7pPr>
            <a:lvl8pPr lvl="7" marR="0" algn="l">
              <a:spcBef>
                <a:spcPts val="0"/>
              </a:spcBef>
              <a:spcAft>
                <a:spcPts val="0"/>
              </a:spcAft>
              <a:buSzPts val="1900"/>
              <a:buNone/>
              <a:defRPr b="0" i="0" sz="2400" u="none" cap="none" strike="noStrike">
                <a:solidFill>
                  <a:schemeClr val="dk1"/>
                </a:solidFill>
                <a:latin typeface="Arial"/>
                <a:ea typeface="Arial"/>
                <a:cs typeface="Arial"/>
                <a:sym typeface="Arial"/>
              </a:defRPr>
            </a:lvl8pPr>
            <a:lvl9pPr lvl="8" marR="0" algn="l">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59" name="Google Shape;59;g3406831a733_0_65"/>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marR="0" algn="r">
              <a:spcBef>
                <a:spcPts val="0"/>
              </a:spcBef>
              <a:buNone/>
              <a:defRPr b="0" i="0" sz="1600" u="none" cap="none" strike="noStrike">
                <a:solidFill>
                  <a:srgbClr val="888888"/>
                </a:solidFill>
                <a:latin typeface="Arial"/>
                <a:ea typeface="Arial"/>
                <a:cs typeface="Arial"/>
                <a:sym typeface="Arial"/>
              </a:defRPr>
            </a:lvl1pPr>
            <a:lvl2pPr indent="0" lvl="1" marL="0" marR="0" algn="r">
              <a:spcBef>
                <a:spcPts val="0"/>
              </a:spcBef>
              <a:buNone/>
              <a:defRPr b="0" i="0" sz="1600" u="none" cap="none" strike="noStrike">
                <a:solidFill>
                  <a:srgbClr val="888888"/>
                </a:solidFill>
                <a:latin typeface="Arial"/>
                <a:ea typeface="Arial"/>
                <a:cs typeface="Arial"/>
                <a:sym typeface="Arial"/>
              </a:defRPr>
            </a:lvl2pPr>
            <a:lvl3pPr indent="0" lvl="2" marL="0" marR="0" algn="r">
              <a:spcBef>
                <a:spcPts val="0"/>
              </a:spcBef>
              <a:buNone/>
              <a:defRPr b="0" i="0" sz="1600" u="none" cap="none" strike="noStrike">
                <a:solidFill>
                  <a:srgbClr val="888888"/>
                </a:solidFill>
                <a:latin typeface="Arial"/>
                <a:ea typeface="Arial"/>
                <a:cs typeface="Arial"/>
                <a:sym typeface="Arial"/>
              </a:defRPr>
            </a:lvl3pPr>
            <a:lvl4pPr indent="0" lvl="3" marL="0" marR="0" algn="r">
              <a:spcBef>
                <a:spcPts val="0"/>
              </a:spcBef>
              <a:buNone/>
              <a:defRPr b="0" i="0" sz="1600" u="none" cap="none" strike="noStrike">
                <a:solidFill>
                  <a:srgbClr val="888888"/>
                </a:solidFill>
                <a:latin typeface="Arial"/>
                <a:ea typeface="Arial"/>
                <a:cs typeface="Arial"/>
                <a:sym typeface="Arial"/>
              </a:defRPr>
            </a:lvl4pPr>
            <a:lvl5pPr indent="0" lvl="4" marL="0" marR="0" algn="r">
              <a:spcBef>
                <a:spcPts val="0"/>
              </a:spcBef>
              <a:buNone/>
              <a:defRPr b="0" i="0" sz="1600" u="none" cap="none" strike="noStrike">
                <a:solidFill>
                  <a:srgbClr val="888888"/>
                </a:solidFill>
                <a:latin typeface="Arial"/>
                <a:ea typeface="Arial"/>
                <a:cs typeface="Arial"/>
                <a:sym typeface="Arial"/>
              </a:defRPr>
            </a:lvl5pPr>
            <a:lvl6pPr indent="0" lvl="5" marL="0" marR="0" algn="r">
              <a:spcBef>
                <a:spcPts val="0"/>
              </a:spcBef>
              <a:buNone/>
              <a:defRPr b="0" i="0" sz="1600" u="none" cap="none" strike="noStrike">
                <a:solidFill>
                  <a:srgbClr val="888888"/>
                </a:solidFill>
                <a:latin typeface="Arial"/>
                <a:ea typeface="Arial"/>
                <a:cs typeface="Arial"/>
                <a:sym typeface="Arial"/>
              </a:defRPr>
            </a:lvl6pPr>
            <a:lvl7pPr indent="0" lvl="6" marL="0" marR="0" algn="r">
              <a:spcBef>
                <a:spcPts val="0"/>
              </a:spcBef>
              <a:buNone/>
              <a:defRPr b="0" i="0" sz="1600" u="none" cap="none" strike="noStrike">
                <a:solidFill>
                  <a:srgbClr val="888888"/>
                </a:solidFill>
                <a:latin typeface="Arial"/>
                <a:ea typeface="Arial"/>
                <a:cs typeface="Arial"/>
                <a:sym typeface="Arial"/>
              </a:defRPr>
            </a:lvl7pPr>
            <a:lvl8pPr indent="0" lvl="7" marL="0" marR="0" algn="r">
              <a:spcBef>
                <a:spcPts val="0"/>
              </a:spcBef>
              <a:buNone/>
              <a:defRPr b="0" i="0" sz="1600" u="none" cap="none" strike="noStrike">
                <a:solidFill>
                  <a:srgbClr val="888888"/>
                </a:solidFill>
                <a:latin typeface="Arial"/>
                <a:ea typeface="Arial"/>
                <a:cs typeface="Arial"/>
                <a:sym typeface="Arial"/>
              </a:defRPr>
            </a:lvl8pPr>
            <a:lvl9pPr indent="0" lvl="8" marL="0" marR="0" algn="r">
              <a:spcBef>
                <a:spcPts val="0"/>
              </a:spcBef>
              <a:buNone/>
              <a:defRPr b="0" i="0" sz="16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6.png"/><Relationship Id="rId13" Type="http://schemas.openxmlformats.org/officeDocument/2006/relationships/image" Target="../media/image33.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image" Target="../media/image59.jp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6.jpg"/><Relationship Id="rId4" Type="http://schemas.openxmlformats.org/officeDocument/2006/relationships/image" Target="../media/image60.jpg"/><Relationship Id="rId9" Type="http://schemas.openxmlformats.org/officeDocument/2006/relationships/image" Target="../media/image34.png"/><Relationship Id="rId5" Type="http://schemas.openxmlformats.org/officeDocument/2006/relationships/image" Target="../media/image57.jpg"/><Relationship Id="rId6" Type="http://schemas.openxmlformats.org/officeDocument/2006/relationships/image" Target="../media/image58.jpg"/><Relationship Id="rId7" Type="http://schemas.openxmlformats.org/officeDocument/2006/relationships/image" Target="../media/image36.png"/><Relationship Id="rId8"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jpg"/><Relationship Id="rId5"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6.jpg"/><Relationship Id="rId4" Type="http://schemas.openxmlformats.org/officeDocument/2006/relationships/image" Target="../media/image60.jpg"/><Relationship Id="rId5" Type="http://schemas.openxmlformats.org/officeDocument/2006/relationships/image" Target="../media/image57.jpg"/><Relationship Id="rId6" Type="http://schemas.openxmlformats.org/officeDocument/2006/relationships/image" Target="../media/image58.jpg"/><Relationship Id="rId7"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4.png"/><Relationship Id="rId6"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6.jpg"/><Relationship Id="rId5" Type="http://schemas.openxmlformats.org/officeDocument/2006/relationships/image" Target="../media/image2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www.youtube.com/watch?v=QByI_CSOyoY" TargetMode="External"/><Relationship Id="rId4" Type="http://schemas.openxmlformats.org/officeDocument/2006/relationships/image" Target="../media/image53.jpg"/><Relationship Id="rId5" Type="http://schemas.openxmlformats.org/officeDocument/2006/relationships/hyperlink" Target="https://www.youtube.com/watch?v=QByI_CSOyo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type="ctrTitle"/>
          </p:nvPr>
        </p:nvSpPr>
        <p:spPr>
          <a:xfrm>
            <a:off x="2489475" y="3754475"/>
            <a:ext cx="8610300" cy="16035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188372"/>
              <a:buFont typeface="Arial"/>
              <a:buNone/>
            </a:pPr>
            <a:r>
              <a:rPr lang="en-US"/>
              <a:t>ECEN 404 Final Presentation</a:t>
            </a:r>
            <a:br>
              <a:rPr lang="en-US"/>
            </a:br>
            <a:r>
              <a:rPr lang="en-US"/>
              <a:t>Team 42: Multi-Axis Cobot for Factory Automation</a:t>
            </a:r>
            <a:br>
              <a:rPr lang="en-US"/>
            </a:br>
            <a:r>
              <a:rPr lang="en-US" sz="1911"/>
              <a:t>Emily Hamsa, Ethan Woods, Adrian Guzman, Jaishil Shah</a:t>
            </a:r>
            <a:endParaRPr sz="1911"/>
          </a:p>
          <a:p>
            <a:pPr indent="0" lvl="0" marL="0" rtl="0" algn="r">
              <a:spcBef>
                <a:spcPts val="0"/>
              </a:spcBef>
              <a:spcAft>
                <a:spcPts val="0"/>
              </a:spcAft>
              <a:buClr>
                <a:schemeClr val="lt1"/>
              </a:buClr>
              <a:buSzPct val="156976"/>
              <a:buFont typeface="Arial"/>
              <a:buNone/>
            </a:pPr>
            <a:r>
              <a:rPr lang="en-US" sz="1911"/>
              <a:t>Sponsor: Will Hofstetter</a:t>
            </a:r>
            <a:endParaRPr sz="1911"/>
          </a:p>
          <a:p>
            <a:pPr indent="0" lvl="0" marL="0" rtl="0" algn="r">
              <a:spcBef>
                <a:spcPts val="0"/>
              </a:spcBef>
              <a:spcAft>
                <a:spcPts val="0"/>
              </a:spcAft>
              <a:buClr>
                <a:schemeClr val="lt1"/>
              </a:buClr>
              <a:buSzPct val="156976"/>
              <a:buFont typeface="Arial"/>
              <a:buNone/>
            </a:pPr>
            <a:r>
              <a:rPr lang="en-US" sz="1911"/>
              <a:t>TA: Vishwam Raval</a:t>
            </a:r>
            <a:endParaRPr sz="3711"/>
          </a:p>
        </p:txBody>
      </p:sp>
      <p:sp>
        <p:nvSpPr>
          <p:cNvPr id="104" name="Google Shape;104;p2"/>
          <p:cNvSpPr/>
          <p:nvPr/>
        </p:nvSpPr>
        <p:spPr>
          <a:xfrm>
            <a:off x="3" y="3"/>
            <a:ext cx="6111300" cy="61113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DLCOE_logo_HWHT.png" id="105" name="Google Shape;105;p2"/>
          <p:cNvPicPr preferRelativeResize="0"/>
          <p:nvPr/>
        </p:nvPicPr>
        <p:blipFill rotWithShape="1">
          <a:blip r:embed="rId4">
            <a:alphaModFix/>
          </a:blip>
          <a:srcRect b="0" l="0" r="0" t="0"/>
          <a:stretch/>
        </p:blipFill>
        <p:spPr>
          <a:xfrm>
            <a:off x="6868003"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 name="Shape 251"/>
        <p:cNvGrpSpPr/>
        <p:nvPr/>
      </p:nvGrpSpPr>
      <p:grpSpPr>
        <a:xfrm>
          <a:off x="0" y="0"/>
          <a:ext cx="0" cy="0"/>
          <a:chOff x="0" y="0"/>
          <a:chExt cx="0" cy="0"/>
        </a:xfrm>
      </p:grpSpPr>
      <p:sp>
        <p:nvSpPr>
          <p:cNvPr id="252" name="Google Shape;252;g3497c3eb98c_0_127"/>
          <p:cNvSpPr txBox="1"/>
          <p:nvPr>
            <p:ph idx="1" type="body"/>
          </p:nvPr>
        </p:nvSpPr>
        <p:spPr>
          <a:xfrm>
            <a:off x="311675" y="2031750"/>
            <a:ext cx="4664700" cy="44907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lang="en-US" sz="1600"/>
              <a:t>Design:</a:t>
            </a:r>
            <a:endParaRPr sz="1600"/>
          </a:p>
          <a:p>
            <a:pPr indent="-330200" lvl="0" marL="457200" rtl="0" algn="l">
              <a:spcBef>
                <a:spcPts val="360"/>
              </a:spcBef>
              <a:spcAft>
                <a:spcPts val="0"/>
              </a:spcAft>
              <a:buSzPts val="1600"/>
              <a:buChar char="•"/>
            </a:pPr>
            <a:r>
              <a:rPr lang="en-US" sz="1600"/>
              <a:t>PCB containing 3x DRV8161 Motor Drivers to </a:t>
            </a:r>
            <a:r>
              <a:rPr b="1" i="1" lang="en-US" sz="1600"/>
              <a:t>DRIVE</a:t>
            </a:r>
            <a:r>
              <a:rPr i="1" lang="en-US" sz="1600"/>
              <a:t> </a:t>
            </a:r>
            <a:r>
              <a:rPr lang="en-US" sz="1600"/>
              <a:t>m</a:t>
            </a:r>
            <a:r>
              <a:rPr lang="en-US" sz="1600"/>
              <a:t>ovement for a 3-Phase BLDC Motor</a:t>
            </a:r>
            <a:endParaRPr sz="1600"/>
          </a:p>
          <a:p>
            <a:pPr indent="-330200" lvl="1" marL="914400" rtl="0" algn="l">
              <a:spcBef>
                <a:spcPts val="0"/>
              </a:spcBef>
              <a:spcAft>
                <a:spcPts val="0"/>
              </a:spcAft>
              <a:buSzPts val="1600"/>
              <a:buChar char="–"/>
            </a:pPr>
            <a:r>
              <a:rPr lang="en-US" sz="1600"/>
              <a:t>Takes control signals from the MCU Subsystem to produce the 3 phases to spin the BLDC Motor</a:t>
            </a:r>
            <a:endParaRPr sz="1600"/>
          </a:p>
          <a:p>
            <a:pPr indent="-330200" lvl="1" marL="914400" rtl="0" algn="l">
              <a:spcBef>
                <a:spcPts val="0"/>
              </a:spcBef>
              <a:spcAft>
                <a:spcPts val="0"/>
              </a:spcAft>
              <a:buSzPts val="1600"/>
              <a:buChar char="–"/>
            </a:pPr>
            <a:r>
              <a:rPr lang="en-US" sz="1600"/>
              <a:t>Takes power input from Power Supply Subsystem to power the PCB</a:t>
            </a:r>
            <a:endParaRPr sz="1600"/>
          </a:p>
          <a:p>
            <a:pPr indent="-330200" lvl="1" marL="914400" rtl="0" algn="l">
              <a:spcBef>
                <a:spcPts val="0"/>
              </a:spcBef>
              <a:spcAft>
                <a:spcPts val="0"/>
              </a:spcAft>
              <a:buSzPts val="1600"/>
              <a:buChar char="–"/>
            </a:pPr>
            <a:r>
              <a:rPr lang="en-US" sz="1600"/>
              <a:t>Motor internal encoder allows for position and movement control</a:t>
            </a:r>
            <a:endParaRPr sz="1600"/>
          </a:p>
          <a:p>
            <a:pPr indent="-330200" lvl="0" marL="457200" rtl="0" algn="l">
              <a:spcBef>
                <a:spcPts val="0"/>
              </a:spcBef>
              <a:spcAft>
                <a:spcPts val="0"/>
              </a:spcAft>
              <a:buSzPts val="1600"/>
              <a:buChar char="•"/>
            </a:pPr>
            <a:r>
              <a:rPr lang="en-US" sz="1600"/>
              <a:t>Cobot Development</a:t>
            </a:r>
            <a:endParaRPr sz="1600"/>
          </a:p>
          <a:p>
            <a:pPr indent="-330200" lvl="1" marL="914400" rtl="0" algn="l">
              <a:spcBef>
                <a:spcPts val="0"/>
              </a:spcBef>
              <a:spcAft>
                <a:spcPts val="0"/>
              </a:spcAft>
              <a:buSzPts val="1600"/>
              <a:buChar char="–"/>
            </a:pPr>
            <a:r>
              <a:rPr lang="en-US" sz="1600"/>
              <a:t>Implementation of BLDC Motor into Amazon Cobot Kit</a:t>
            </a:r>
            <a:endParaRPr sz="1600"/>
          </a:p>
          <a:p>
            <a:pPr indent="-330200" lvl="1" marL="914400" rtl="0" algn="l">
              <a:spcBef>
                <a:spcPts val="0"/>
              </a:spcBef>
              <a:spcAft>
                <a:spcPts val="0"/>
              </a:spcAft>
              <a:buSzPts val="1600"/>
              <a:buChar char="–"/>
            </a:pPr>
            <a:r>
              <a:rPr lang="en-US" sz="1600"/>
              <a:t>Mounted motor using Universal Mounting Hub with Acrylic Plates</a:t>
            </a:r>
            <a:endParaRPr sz="1600"/>
          </a:p>
          <a:p>
            <a:pPr indent="-330200" lvl="1" marL="914400" rtl="0" algn="l">
              <a:spcBef>
                <a:spcPts val="0"/>
              </a:spcBef>
              <a:spcAft>
                <a:spcPts val="0"/>
              </a:spcAft>
              <a:buSzPts val="1600"/>
              <a:buChar char="–"/>
            </a:pPr>
            <a:r>
              <a:rPr lang="en-US" sz="1600"/>
              <a:t>Assisted with layout, wiring, and implementation of motors</a:t>
            </a:r>
            <a:endParaRPr sz="1600"/>
          </a:p>
          <a:p>
            <a:pPr indent="-330200" lvl="0" marL="457200" rtl="0" algn="l">
              <a:spcBef>
                <a:spcPts val="0"/>
              </a:spcBef>
              <a:spcAft>
                <a:spcPts val="0"/>
              </a:spcAft>
              <a:buSzPts val="1600"/>
              <a:buChar char="•"/>
            </a:pPr>
            <a:r>
              <a:rPr lang="en-US" sz="1600"/>
              <a:t>Encoder Implementation</a:t>
            </a:r>
            <a:endParaRPr sz="1600"/>
          </a:p>
          <a:p>
            <a:pPr indent="-330200" lvl="1" marL="914400" rtl="0" algn="l">
              <a:spcBef>
                <a:spcPts val="0"/>
              </a:spcBef>
              <a:spcAft>
                <a:spcPts val="0"/>
              </a:spcAft>
              <a:buSzPts val="1600"/>
              <a:buChar char="–"/>
            </a:pPr>
            <a:r>
              <a:rPr lang="en-US" sz="1600"/>
              <a:t>Utilize internal encoder to set rotational boundaries of arm rotation</a:t>
            </a:r>
            <a:endParaRPr sz="1600"/>
          </a:p>
        </p:txBody>
      </p:sp>
      <p:sp>
        <p:nvSpPr>
          <p:cNvPr id="253" name="Google Shape;253;g3497c3eb98c_0_127"/>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Ethan Woods</a:t>
            </a:r>
            <a:endParaRPr sz="3200">
              <a:solidFill>
                <a:srgbClr val="000000"/>
              </a:solidFill>
            </a:endParaRPr>
          </a:p>
        </p:txBody>
      </p:sp>
      <p:sp>
        <p:nvSpPr>
          <p:cNvPr id="254" name="Google Shape;254;g3497c3eb98c_0_127"/>
          <p:cNvSpPr txBox="1"/>
          <p:nvPr>
            <p:ph type="title"/>
          </p:nvPr>
        </p:nvSpPr>
        <p:spPr>
          <a:xfrm>
            <a:off x="609600" y="897302"/>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Motor Driver: Design Accomplishments</a:t>
            </a:r>
            <a:endParaRPr/>
          </a:p>
        </p:txBody>
      </p:sp>
      <p:pic>
        <p:nvPicPr>
          <p:cNvPr id="255" name="Google Shape;255;g3497c3eb98c_0_127"/>
          <p:cNvPicPr preferRelativeResize="0"/>
          <p:nvPr/>
        </p:nvPicPr>
        <p:blipFill>
          <a:blip r:embed="rId3">
            <a:alphaModFix/>
          </a:blip>
          <a:stretch>
            <a:fillRect/>
          </a:stretch>
        </p:blipFill>
        <p:spPr>
          <a:xfrm>
            <a:off x="5227525" y="2053400"/>
            <a:ext cx="3476924" cy="2249099"/>
          </a:xfrm>
          <a:prstGeom prst="rect">
            <a:avLst/>
          </a:prstGeom>
          <a:noFill/>
          <a:ln>
            <a:noFill/>
          </a:ln>
          <a:effectLst>
            <a:outerShdw blurRad="57150" rotWithShape="0" algn="bl" dir="5400000" dist="19050">
              <a:srgbClr val="000000">
                <a:alpha val="50000"/>
              </a:srgbClr>
            </a:outerShdw>
          </a:effectLst>
        </p:spPr>
      </p:pic>
      <p:sp>
        <p:nvSpPr>
          <p:cNvPr id="256" name="Google Shape;256;g3497c3eb98c_0_127"/>
          <p:cNvSpPr txBox="1"/>
          <p:nvPr/>
        </p:nvSpPr>
        <p:spPr>
          <a:xfrm>
            <a:off x="5160325" y="1757500"/>
            <a:ext cx="29295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rPr>
              <a:t>DRV8161 3-Phase Motor Driver Controller:</a:t>
            </a:r>
            <a:endParaRPr b="1" sz="1000">
              <a:solidFill>
                <a:schemeClr val="dk1"/>
              </a:solidFill>
            </a:endParaRPr>
          </a:p>
        </p:txBody>
      </p:sp>
      <p:sp>
        <p:nvSpPr>
          <p:cNvPr id="257" name="Google Shape;257;g3497c3eb98c_0_127"/>
          <p:cNvSpPr txBox="1"/>
          <p:nvPr/>
        </p:nvSpPr>
        <p:spPr>
          <a:xfrm>
            <a:off x="5215838" y="4407625"/>
            <a:ext cx="2862300" cy="19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Inputs:</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48 Volts (PVDD)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12 Volts (GVDD)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5 Volts (Encoder)</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3.3V (Reference Voltage)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Phase Control Signals</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7x Signals Per Phase</a:t>
            </a:r>
            <a:endParaRPr>
              <a:solidFill>
                <a:schemeClr val="dk1"/>
              </a:solidFill>
            </a:endParaRPr>
          </a:p>
        </p:txBody>
      </p:sp>
      <p:sp>
        <p:nvSpPr>
          <p:cNvPr id="258" name="Google Shape;258;g3497c3eb98c_0_127"/>
          <p:cNvSpPr txBox="1"/>
          <p:nvPr/>
        </p:nvSpPr>
        <p:spPr>
          <a:xfrm>
            <a:off x="8317625" y="4407625"/>
            <a:ext cx="3621900" cy="20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Outputs:</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3-Phase Motor Drive Signals</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Outputs high-power signals to drive a 3-phase BLDC motor</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Encoder Passthrough Outputs</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Access to encoder outputs through on board terminal/header</a:t>
            </a:r>
            <a:endParaRPr>
              <a:solidFill>
                <a:schemeClr val="dk1"/>
              </a:solidFill>
            </a:endParaRPr>
          </a:p>
        </p:txBody>
      </p:sp>
      <p:pic>
        <p:nvPicPr>
          <p:cNvPr id="259" name="Google Shape;259;g3497c3eb98c_0_127"/>
          <p:cNvPicPr preferRelativeResize="0"/>
          <p:nvPr/>
        </p:nvPicPr>
        <p:blipFill rotWithShape="1">
          <a:blip r:embed="rId4">
            <a:alphaModFix/>
          </a:blip>
          <a:srcRect b="4981" l="37086" r="22195" t="11989"/>
          <a:stretch/>
        </p:blipFill>
        <p:spPr>
          <a:xfrm>
            <a:off x="10361953" y="1757503"/>
            <a:ext cx="1470643" cy="2249100"/>
          </a:xfrm>
          <a:prstGeom prst="rect">
            <a:avLst/>
          </a:prstGeom>
          <a:noFill/>
          <a:ln>
            <a:noFill/>
          </a:ln>
          <a:effectLst>
            <a:outerShdw blurRad="57150" rotWithShape="0" algn="bl" dir="5400000" dist="19050">
              <a:srgbClr val="000000">
                <a:alpha val="50000"/>
              </a:srgbClr>
            </a:outerShdw>
          </a:effectLst>
        </p:spPr>
      </p:pic>
      <p:sp>
        <p:nvSpPr>
          <p:cNvPr id="260" name="Google Shape;260;g3497c3eb98c_0_127"/>
          <p:cNvSpPr/>
          <p:nvPr/>
        </p:nvSpPr>
        <p:spPr>
          <a:xfrm rot="10924">
            <a:off x="8919547" y="3359559"/>
            <a:ext cx="1227306" cy="1389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g3497c3eb98c_0_127"/>
          <p:cNvSpPr txBox="1"/>
          <p:nvPr/>
        </p:nvSpPr>
        <p:spPr>
          <a:xfrm>
            <a:off x="8872250" y="2931400"/>
            <a:ext cx="13791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rPr>
              <a:t>Controls 3-Phase BLDC Motor</a:t>
            </a:r>
            <a:endParaRPr b="1" sz="1000">
              <a:solidFill>
                <a:schemeClr val="dk1"/>
              </a:solidFill>
            </a:endParaRPr>
          </a:p>
        </p:txBody>
      </p:sp>
      <p:sp>
        <p:nvSpPr>
          <p:cNvPr id="262" name="Google Shape;262;g3497c3eb98c_0_127"/>
          <p:cNvSpPr/>
          <p:nvPr/>
        </p:nvSpPr>
        <p:spPr>
          <a:xfrm>
            <a:off x="10546350" y="2894700"/>
            <a:ext cx="923100" cy="803700"/>
          </a:xfrm>
          <a:prstGeom prst="ellipse">
            <a:avLst/>
          </a:prstGeom>
          <a:noFill/>
          <a:ln cap="flat" cmpd="sng" w="28575">
            <a:solidFill>
              <a:srgbClr val="E813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g3497c3eb98c_0_127"/>
          <p:cNvSpPr txBox="1"/>
          <p:nvPr/>
        </p:nvSpPr>
        <p:spPr>
          <a:xfrm>
            <a:off x="10251350" y="1461600"/>
            <a:ext cx="17997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rPr>
              <a:t>Integrated </a:t>
            </a:r>
            <a:r>
              <a:rPr b="1" lang="en-US" sz="1000">
                <a:solidFill>
                  <a:schemeClr val="dk1"/>
                </a:solidFill>
              </a:rPr>
              <a:t>Cobot</a:t>
            </a:r>
            <a:r>
              <a:rPr b="1" lang="en-US" sz="1000">
                <a:solidFill>
                  <a:schemeClr val="dk1"/>
                </a:solidFill>
              </a:rPr>
              <a:t> Design:</a:t>
            </a:r>
            <a:endParaRPr b="1"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497c3eb98c_1_12"/>
          <p:cNvSpPr txBox="1"/>
          <p:nvPr>
            <p:ph type="title"/>
          </p:nvPr>
        </p:nvSpPr>
        <p:spPr>
          <a:xfrm>
            <a:off x="580400" y="7780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Motor Driver: Design Accomplishments</a:t>
            </a:r>
            <a:endParaRPr/>
          </a:p>
        </p:txBody>
      </p:sp>
      <p:sp>
        <p:nvSpPr>
          <p:cNvPr id="270" name="Google Shape;270;g3497c3eb98c_1_12"/>
          <p:cNvSpPr txBox="1"/>
          <p:nvPr>
            <p:ph idx="1" type="body"/>
          </p:nvPr>
        </p:nvSpPr>
        <p:spPr>
          <a:xfrm>
            <a:off x="335050" y="1727675"/>
            <a:ext cx="4664700" cy="4490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600"/>
              <a:t>Tested:</a:t>
            </a:r>
            <a:endParaRPr sz="1600"/>
          </a:p>
          <a:p>
            <a:pPr indent="-330200" lvl="0" marL="457200" rtl="0" algn="l">
              <a:spcBef>
                <a:spcPts val="360"/>
              </a:spcBef>
              <a:spcAft>
                <a:spcPts val="0"/>
              </a:spcAft>
              <a:buSzPts val="1600"/>
              <a:buChar char="•"/>
            </a:pPr>
            <a:r>
              <a:rPr lang="en-US" sz="1600"/>
              <a:t>3-Phase BLDC Motor Movement</a:t>
            </a:r>
            <a:endParaRPr sz="1600"/>
          </a:p>
          <a:p>
            <a:pPr indent="-330200" lvl="1" marL="914400" rtl="0" algn="l">
              <a:spcBef>
                <a:spcPts val="0"/>
              </a:spcBef>
              <a:spcAft>
                <a:spcPts val="0"/>
              </a:spcAft>
              <a:buSzPts val="1600"/>
              <a:buChar char="–"/>
            </a:pPr>
            <a:r>
              <a:rPr lang="en-US" sz="1600"/>
              <a:t>Motor can spin given the correct input signals from MCU and Power</a:t>
            </a:r>
            <a:endParaRPr sz="1600"/>
          </a:p>
          <a:p>
            <a:pPr indent="-330200" lvl="2" marL="1371600" rtl="0" algn="l">
              <a:spcBef>
                <a:spcPts val="0"/>
              </a:spcBef>
              <a:spcAft>
                <a:spcPts val="0"/>
              </a:spcAft>
              <a:buSzPts val="1600"/>
              <a:buChar char="•"/>
            </a:pPr>
            <a:r>
              <a:rPr lang="en-US" sz="1600"/>
              <a:t>Movement (CW/CCW) first tested through DRV8161 EVM GUI.c. Once confirmed, moved to integration</a:t>
            </a:r>
            <a:endParaRPr sz="1600"/>
          </a:p>
          <a:p>
            <a:pPr indent="-330200" lvl="0" marL="457200" rtl="0" algn="l">
              <a:spcBef>
                <a:spcPts val="0"/>
              </a:spcBef>
              <a:spcAft>
                <a:spcPts val="0"/>
              </a:spcAft>
              <a:buSzPts val="1600"/>
              <a:buChar char="•"/>
            </a:pPr>
            <a:r>
              <a:rPr lang="en-US" sz="1600"/>
              <a:t>Encoder Implementation</a:t>
            </a:r>
            <a:endParaRPr sz="1600"/>
          </a:p>
          <a:p>
            <a:pPr indent="-330200" lvl="1" marL="914400" rtl="0" algn="l">
              <a:spcBef>
                <a:spcPts val="0"/>
              </a:spcBef>
              <a:spcAft>
                <a:spcPts val="0"/>
              </a:spcAft>
              <a:buSzPts val="1600"/>
              <a:buChar char="–"/>
            </a:pPr>
            <a:r>
              <a:rPr lang="en-US" sz="1600"/>
              <a:t>Internal encoder in 3-Phase BLDC Motor provides positional data which can be used to create rotational boundaries</a:t>
            </a:r>
            <a:endParaRPr sz="1600"/>
          </a:p>
          <a:p>
            <a:pPr indent="-330200" lvl="2" marL="1371600" rtl="0" algn="l">
              <a:spcBef>
                <a:spcPts val="0"/>
              </a:spcBef>
              <a:spcAft>
                <a:spcPts val="0"/>
              </a:spcAft>
              <a:buSzPts val="1600"/>
              <a:buChar char="•"/>
            </a:pPr>
            <a:r>
              <a:rPr lang="en-US" sz="1600"/>
              <a:t>Instead of moving on a </a:t>
            </a:r>
            <a:r>
              <a:rPr lang="en-US" sz="1600"/>
              <a:t>degree-per-movement basis, decided on rotational boundaries</a:t>
            </a:r>
            <a:endParaRPr sz="1600"/>
          </a:p>
        </p:txBody>
      </p:sp>
      <p:sp>
        <p:nvSpPr>
          <p:cNvPr id="271" name="Google Shape;271;g3497c3eb98c_1_12"/>
          <p:cNvSpPr txBox="1"/>
          <p:nvPr/>
        </p:nvSpPr>
        <p:spPr>
          <a:xfrm>
            <a:off x="5093725" y="1488275"/>
            <a:ext cx="29295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rPr>
              <a:t>Testing Before Integration:</a:t>
            </a:r>
            <a:endParaRPr b="1" sz="1000">
              <a:solidFill>
                <a:schemeClr val="dk1"/>
              </a:solidFill>
            </a:endParaRPr>
          </a:p>
          <a:p>
            <a:pPr indent="0" lvl="0" marL="0" rtl="0" algn="l">
              <a:spcBef>
                <a:spcPts val="0"/>
              </a:spcBef>
              <a:spcAft>
                <a:spcPts val="0"/>
              </a:spcAft>
              <a:buNone/>
            </a:pPr>
            <a:r>
              <a:rPr b="1" lang="en-US" sz="1000">
                <a:solidFill>
                  <a:schemeClr val="dk1"/>
                </a:solidFill>
              </a:rPr>
              <a:t>(Needs GUI.c and C2000 Launchpad)</a:t>
            </a:r>
            <a:endParaRPr b="1" sz="1000">
              <a:solidFill>
                <a:schemeClr val="dk1"/>
              </a:solidFill>
            </a:endParaRPr>
          </a:p>
        </p:txBody>
      </p:sp>
      <p:pic>
        <p:nvPicPr>
          <p:cNvPr id="272" name="Google Shape;272;g3497c3eb98c_1_12"/>
          <p:cNvPicPr preferRelativeResize="0"/>
          <p:nvPr/>
        </p:nvPicPr>
        <p:blipFill>
          <a:blip r:embed="rId3">
            <a:alphaModFix/>
          </a:blip>
          <a:stretch>
            <a:fillRect/>
          </a:stretch>
        </p:blipFill>
        <p:spPr>
          <a:xfrm rot="-5400000">
            <a:off x="8751187" y="1810012"/>
            <a:ext cx="2158425" cy="2379750"/>
          </a:xfrm>
          <a:prstGeom prst="rect">
            <a:avLst/>
          </a:prstGeom>
          <a:noFill/>
          <a:ln>
            <a:noFill/>
          </a:ln>
          <a:effectLst>
            <a:outerShdw blurRad="57150" rotWithShape="0" algn="bl" dir="5400000" dist="19050">
              <a:srgbClr val="000000">
                <a:alpha val="50000"/>
              </a:srgbClr>
            </a:outerShdw>
          </a:effectLst>
        </p:spPr>
      </p:pic>
      <p:pic>
        <p:nvPicPr>
          <p:cNvPr id="273" name="Google Shape;273;g3497c3eb98c_1_12"/>
          <p:cNvPicPr preferRelativeResize="0"/>
          <p:nvPr/>
        </p:nvPicPr>
        <p:blipFill rotWithShape="1">
          <a:blip r:embed="rId4">
            <a:alphaModFix/>
          </a:blip>
          <a:srcRect b="9209" l="0" r="0" t="17643"/>
          <a:stretch/>
        </p:blipFill>
        <p:spPr>
          <a:xfrm>
            <a:off x="5205025" y="1949925"/>
            <a:ext cx="1571549" cy="2161224"/>
          </a:xfrm>
          <a:prstGeom prst="rect">
            <a:avLst/>
          </a:prstGeom>
          <a:noFill/>
          <a:ln>
            <a:noFill/>
          </a:ln>
          <a:effectLst>
            <a:outerShdw blurRad="57150" rotWithShape="0" algn="bl" dir="5400000" dist="19050">
              <a:srgbClr val="000000">
                <a:alpha val="50000"/>
              </a:srgbClr>
            </a:outerShdw>
          </a:effectLst>
        </p:spPr>
      </p:pic>
      <p:sp>
        <p:nvSpPr>
          <p:cNvPr id="274" name="Google Shape;274;g3497c3eb98c_1_12"/>
          <p:cNvSpPr/>
          <p:nvPr/>
        </p:nvSpPr>
        <p:spPr>
          <a:xfrm rot="10697">
            <a:off x="7137247" y="2792400"/>
            <a:ext cx="1060505" cy="1389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g3497c3eb98c_1_12"/>
          <p:cNvSpPr txBox="1"/>
          <p:nvPr/>
        </p:nvSpPr>
        <p:spPr>
          <a:xfrm>
            <a:off x="8594475" y="1488275"/>
            <a:ext cx="29295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chemeClr val="dk1"/>
                </a:solidFill>
              </a:rPr>
              <a:t>Testing After Integration:</a:t>
            </a:r>
            <a:endParaRPr b="1" sz="1000">
              <a:solidFill>
                <a:schemeClr val="dk1"/>
              </a:solidFill>
            </a:endParaRPr>
          </a:p>
          <a:p>
            <a:pPr indent="0" lvl="0" marL="0" rtl="0" algn="l">
              <a:spcBef>
                <a:spcPts val="0"/>
              </a:spcBef>
              <a:spcAft>
                <a:spcPts val="0"/>
              </a:spcAft>
              <a:buNone/>
            </a:pPr>
            <a:r>
              <a:rPr b="1" lang="en-US" sz="1000">
                <a:solidFill>
                  <a:schemeClr val="dk1"/>
                </a:solidFill>
              </a:rPr>
              <a:t>(MCU PCB Board and Launchpad (to Flash))</a:t>
            </a:r>
            <a:endParaRPr b="1" sz="1000">
              <a:solidFill>
                <a:schemeClr val="dk1"/>
              </a:solidFill>
            </a:endParaRPr>
          </a:p>
        </p:txBody>
      </p:sp>
      <p:sp>
        <p:nvSpPr>
          <p:cNvPr id="276" name="Google Shape;276;g3497c3eb98c_1_12"/>
          <p:cNvSpPr txBox="1"/>
          <p:nvPr/>
        </p:nvSpPr>
        <p:spPr>
          <a:xfrm>
            <a:off x="4954650" y="4187100"/>
            <a:ext cx="6994800" cy="25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Validation:</a:t>
            </a:r>
            <a:endParaRPr sz="1600">
              <a:solidFill>
                <a:schemeClr val="dk1"/>
              </a:solidFill>
            </a:endParaRPr>
          </a:p>
          <a:p>
            <a:pPr indent="-330200" lvl="0" marL="457200" rtl="0" algn="l">
              <a:spcBef>
                <a:spcPts val="0"/>
              </a:spcBef>
              <a:spcAft>
                <a:spcPts val="0"/>
              </a:spcAft>
              <a:buClr>
                <a:schemeClr val="dk1"/>
              </a:buClr>
              <a:buSzPts val="1600"/>
              <a:buChar char="●"/>
            </a:pPr>
            <a:r>
              <a:rPr b="1" lang="en-US" sz="1600">
                <a:solidFill>
                  <a:schemeClr val="dk1"/>
                </a:solidFill>
              </a:rPr>
              <a:t>Motor Movement </a:t>
            </a:r>
            <a:r>
              <a:rPr lang="en-US" sz="1600">
                <a:solidFill>
                  <a:schemeClr val="dk1"/>
                </a:solidFill>
              </a:rPr>
              <a:t>- 3-Phase BLDC Motor movement through communication between MCU and Motor Driver Board</a:t>
            </a:r>
            <a:endParaRPr sz="1600">
              <a:solidFill>
                <a:schemeClr val="dk1"/>
              </a:solidFill>
            </a:endParaRPr>
          </a:p>
          <a:p>
            <a:pPr indent="-330200" lvl="0" marL="457200" rtl="0" algn="l">
              <a:spcBef>
                <a:spcPts val="0"/>
              </a:spcBef>
              <a:spcAft>
                <a:spcPts val="0"/>
              </a:spcAft>
              <a:buClr>
                <a:schemeClr val="dk1"/>
              </a:buClr>
              <a:buSzPts val="1600"/>
              <a:buChar char="●"/>
            </a:pPr>
            <a:r>
              <a:rPr b="1" lang="en-US" sz="1600">
                <a:solidFill>
                  <a:schemeClr val="dk1"/>
                </a:solidFill>
              </a:rPr>
              <a:t>Precise Movement </a:t>
            </a:r>
            <a:r>
              <a:rPr lang="en-US" sz="1600">
                <a:solidFill>
                  <a:schemeClr val="dk1"/>
                </a:solidFill>
              </a:rPr>
              <a:t>- Implementation of Encoder to control precise movement of motor.</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Tough to control precise movement through Wireless Application, so instead defined rotational boundaries of BLDC Motor</a:t>
            </a:r>
            <a:endParaRPr sz="1600">
              <a:solidFill>
                <a:schemeClr val="dk1"/>
              </a:solidFill>
            </a:endParaRPr>
          </a:p>
          <a:p>
            <a:pPr indent="0" lvl="0" marL="0" rtl="0" algn="l">
              <a:spcBef>
                <a:spcPts val="0"/>
              </a:spcBef>
              <a:spcAft>
                <a:spcPts val="0"/>
              </a:spcAft>
              <a:buNone/>
            </a:pPr>
            <a:r>
              <a:rPr lang="en-US" sz="1600">
                <a:solidFill>
                  <a:schemeClr val="dk1"/>
                </a:solidFill>
              </a:rPr>
              <a:t>As it is hard to </a:t>
            </a:r>
            <a:r>
              <a:rPr b="1" lang="en-US" sz="1600">
                <a:solidFill>
                  <a:schemeClr val="dk1"/>
                </a:solidFill>
              </a:rPr>
              <a:t>individually assess</a:t>
            </a:r>
            <a:r>
              <a:rPr lang="en-US" sz="1600">
                <a:solidFill>
                  <a:schemeClr val="dk1"/>
                </a:solidFill>
              </a:rPr>
              <a:t> my subsystem, it is validated through its </a:t>
            </a:r>
            <a:r>
              <a:rPr b="1" lang="en-US" sz="1600">
                <a:solidFill>
                  <a:schemeClr val="dk1"/>
                </a:solidFill>
              </a:rPr>
              <a:t>use in other subsystems</a:t>
            </a:r>
            <a:r>
              <a:rPr lang="en-US" sz="1600">
                <a:solidFill>
                  <a:schemeClr val="dk1"/>
                </a:solidFill>
              </a:rPr>
              <a:t>, by </a:t>
            </a:r>
            <a:r>
              <a:rPr lang="en-US" sz="1600">
                <a:solidFill>
                  <a:schemeClr val="dk1"/>
                </a:solidFill>
              </a:rPr>
              <a:t>performing</a:t>
            </a:r>
            <a:r>
              <a:rPr lang="en-US" sz="1600">
                <a:solidFill>
                  <a:schemeClr val="dk1"/>
                </a:solidFill>
              </a:rPr>
              <a:t> as desired.</a:t>
            </a:r>
            <a:endParaRPr sz="1600">
              <a:solidFill>
                <a:schemeClr val="dk1"/>
              </a:solidFill>
            </a:endParaRPr>
          </a:p>
        </p:txBody>
      </p:sp>
      <p:sp>
        <p:nvSpPr>
          <p:cNvPr id="277" name="Google Shape;277;g3497c3eb98c_1_12"/>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Ethan Woods</a:t>
            </a:r>
            <a:endParaRPr sz="32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497c3eb98c_0_178"/>
          <p:cNvSpPr/>
          <p:nvPr/>
        </p:nvSpPr>
        <p:spPr>
          <a:xfrm>
            <a:off x="8101312" y="2369636"/>
            <a:ext cx="3507000" cy="4166700"/>
          </a:xfrm>
          <a:prstGeom prst="roundRect">
            <a:avLst>
              <a:gd fmla="val 16667" name="adj"/>
            </a:avLst>
          </a:prstGeom>
          <a:solidFill>
            <a:schemeClr val="lt2"/>
          </a:solidFill>
          <a:ln cap="flat" cmpd="sng" w="9525">
            <a:solidFill>
              <a:srgbClr val="3333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g3497c3eb98c_0_178"/>
          <p:cNvSpPr/>
          <p:nvPr/>
        </p:nvSpPr>
        <p:spPr>
          <a:xfrm>
            <a:off x="4286762" y="2369636"/>
            <a:ext cx="3507000" cy="4166700"/>
          </a:xfrm>
          <a:prstGeom prst="roundRect">
            <a:avLst>
              <a:gd fmla="val 16667" name="adj"/>
            </a:avLst>
          </a:prstGeom>
          <a:solidFill>
            <a:schemeClr val="lt2"/>
          </a:solidFill>
          <a:ln cap="flat" cmpd="sng" w="9525">
            <a:solidFill>
              <a:srgbClr val="3333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g3497c3eb98c_0_178"/>
          <p:cNvSpPr/>
          <p:nvPr/>
        </p:nvSpPr>
        <p:spPr>
          <a:xfrm>
            <a:off x="472212" y="2346586"/>
            <a:ext cx="3507000" cy="4166700"/>
          </a:xfrm>
          <a:prstGeom prst="roundRect">
            <a:avLst>
              <a:gd fmla="val 16667" name="adj"/>
            </a:avLst>
          </a:prstGeom>
          <a:solidFill>
            <a:schemeClr val="lt2"/>
          </a:solidFill>
          <a:ln cap="flat" cmpd="sng" w="9525">
            <a:solidFill>
              <a:srgbClr val="33333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g3497c3eb98c_0_178"/>
          <p:cNvSpPr txBox="1"/>
          <p:nvPr/>
        </p:nvSpPr>
        <p:spPr>
          <a:xfrm>
            <a:off x="8255225" y="2438475"/>
            <a:ext cx="3327300" cy="4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rPr>
              <a:t>Validated</a:t>
            </a:r>
            <a:endParaRPr b="1"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JTAG Programming of MCU</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ESP-32 &amp; C2000 </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Low-level signals toggle motor control GPIOs</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MCU &amp; Motor Driver</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BLDC motor operates with </a:t>
            </a:r>
            <a:r>
              <a:rPr lang="en-US" sz="1500">
                <a:solidFill>
                  <a:schemeClr val="dk1"/>
                </a:solidFill>
              </a:rPr>
              <a:t>precise</a:t>
            </a:r>
            <a:r>
              <a:rPr lang="en-US" sz="1500">
                <a:solidFill>
                  <a:schemeClr val="dk1"/>
                </a:solidFill>
              </a:rPr>
              <a:t> control</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Signal timing and logic confirmed to DRV8161</a:t>
            </a:r>
            <a:endParaRPr sz="1500">
              <a:solidFill>
                <a:schemeClr val="dk1"/>
              </a:solidFill>
            </a:endParaRPr>
          </a:p>
          <a:p>
            <a:pPr indent="-323850" lvl="0" marL="457200" rtl="0" algn="l">
              <a:spcBef>
                <a:spcPts val="0"/>
              </a:spcBef>
              <a:spcAft>
                <a:spcPts val="0"/>
              </a:spcAft>
              <a:buClr>
                <a:schemeClr val="dk1"/>
              </a:buClr>
              <a:buSzPts val="1500"/>
              <a:buChar char="●"/>
            </a:pPr>
            <a:r>
              <a:rPr lang="en-US" sz="1700">
                <a:solidFill>
                  <a:schemeClr val="dk1"/>
                </a:solidFill>
              </a:rPr>
              <a:t>MCU &amp; Power </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Stable 3.3V input</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Servo Motor</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Accurate servo movement and step accuracy</a:t>
            </a:r>
            <a:endParaRPr sz="1500">
              <a:solidFill>
                <a:schemeClr val="dk1"/>
              </a:solidFill>
            </a:endParaRPr>
          </a:p>
          <a:p>
            <a:pPr indent="0" lvl="0" marL="457200" rtl="0" algn="l">
              <a:spcBef>
                <a:spcPts val="0"/>
              </a:spcBef>
              <a:spcAft>
                <a:spcPts val="0"/>
              </a:spcAft>
              <a:buNone/>
            </a:pPr>
            <a:r>
              <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
        <p:nvSpPr>
          <p:cNvPr id="287" name="Google Shape;287;g3497c3eb98c_0_178"/>
          <p:cNvSpPr txBox="1"/>
          <p:nvPr/>
        </p:nvSpPr>
        <p:spPr>
          <a:xfrm>
            <a:off x="4487850" y="2438475"/>
            <a:ext cx="3216300" cy="40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solidFill>
                  <a:schemeClr val="dk1"/>
                </a:solidFill>
              </a:rPr>
              <a:t>Tested</a:t>
            </a:r>
            <a:endParaRPr b="1"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Code Build &amp; Compilation</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Successfully compiled and flashed firmware to C2000 MCU</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TI Launchpad to debug</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GPIO Signal Accuracy</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Verified logic-level outputs for 4-axis servo</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Validated PWM signal generation for BLDC</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ESP-32 communication</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Receive BLE commands from iOS app</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C2000 MCU correctly drives motors</a:t>
            </a:r>
            <a:endParaRPr sz="1500">
              <a:solidFill>
                <a:schemeClr val="dk1"/>
              </a:solidFill>
            </a:endParaRPr>
          </a:p>
        </p:txBody>
      </p:sp>
      <p:sp>
        <p:nvSpPr>
          <p:cNvPr id="288" name="Google Shape;288;g3497c3eb98c_0_178"/>
          <p:cNvSpPr txBox="1"/>
          <p:nvPr/>
        </p:nvSpPr>
        <p:spPr>
          <a:xfrm>
            <a:off x="651400" y="2438475"/>
            <a:ext cx="3216300" cy="40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solidFill>
                  <a:schemeClr val="dk1"/>
                </a:solidFill>
              </a:rPr>
              <a:t>Design</a:t>
            </a:r>
            <a:endParaRPr b="1"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Created Two MCU PCBs</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PCB 1 controls BLDC</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PCB 2 controls Servo</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Software Development</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Developed firmware for BLDC and Servo control</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Used TI’s example code and libraries in CCS</a:t>
            </a:r>
            <a:endParaRPr sz="15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Cobot Implementation</a:t>
            </a:r>
            <a:endParaRPr sz="17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Designed full motion flow and control architecture </a:t>
            </a:r>
            <a:endParaRPr sz="1500">
              <a:solidFill>
                <a:schemeClr val="dk1"/>
              </a:solidFill>
            </a:endParaRPr>
          </a:p>
          <a:p>
            <a:pPr indent="-323850" lvl="1" marL="914400" rtl="0" algn="l">
              <a:spcBef>
                <a:spcPts val="0"/>
              </a:spcBef>
              <a:spcAft>
                <a:spcPts val="0"/>
              </a:spcAft>
              <a:buClr>
                <a:schemeClr val="dk1"/>
              </a:buClr>
              <a:buSzPts val="1500"/>
              <a:buChar char="○"/>
            </a:pPr>
            <a:r>
              <a:rPr lang="en-US" sz="1500">
                <a:solidFill>
                  <a:schemeClr val="dk1"/>
                </a:solidFill>
              </a:rPr>
              <a:t>Completed physical layout and wiring for MCU and motor interface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289" name="Google Shape;289;g3497c3eb98c_0_178"/>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MCU/Processing: Design Accomplishments</a:t>
            </a:r>
            <a:endParaRPr/>
          </a:p>
        </p:txBody>
      </p:sp>
      <p:sp>
        <p:nvSpPr>
          <p:cNvPr id="290" name="Google Shape;290;g3497c3eb98c_0_178"/>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Adrian Guzman</a:t>
            </a:r>
            <a:endParaRPr sz="3200">
              <a:solidFill>
                <a:srgbClr val="000000"/>
              </a:solidFill>
            </a:endParaRPr>
          </a:p>
        </p:txBody>
      </p:sp>
      <p:sp>
        <p:nvSpPr>
          <p:cNvPr id="291" name="Google Shape;291;g3497c3eb98c_0_178"/>
          <p:cNvSpPr/>
          <p:nvPr/>
        </p:nvSpPr>
        <p:spPr>
          <a:xfrm>
            <a:off x="3884375" y="4227825"/>
            <a:ext cx="586800" cy="450300"/>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g3497c3eb98c_0_178"/>
          <p:cNvSpPr/>
          <p:nvPr/>
        </p:nvSpPr>
        <p:spPr>
          <a:xfrm>
            <a:off x="7720825" y="4227825"/>
            <a:ext cx="586800" cy="450300"/>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497c3eb98c_0_159"/>
          <p:cNvSpPr/>
          <p:nvPr/>
        </p:nvSpPr>
        <p:spPr>
          <a:xfrm>
            <a:off x="8624750" y="4547125"/>
            <a:ext cx="2846400" cy="252300"/>
          </a:xfrm>
          <a:prstGeom prst="rect">
            <a:avLst/>
          </a:prstGeom>
          <a:solidFill>
            <a:schemeClr val="lt1"/>
          </a:solid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g3497c3eb98c_0_159"/>
          <p:cNvSpPr/>
          <p:nvPr/>
        </p:nvSpPr>
        <p:spPr>
          <a:xfrm>
            <a:off x="5357950" y="4702300"/>
            <a:ext cx="2808600" cy="252300"/>
          </a:xfrm>
          <a:prstGeom prst="rect">
            <a:avLst/>
          </a:prstGeom>
          <a:solidFill>
            <a:schemeClr val="lt1"/>
          </a:solid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g3497c3eb98c_0_159"/>
          <p:cNvSpPr/>
          <p:nvPr/>
        </p:nvSpPr>
        <p:spPr>
          <a:xfrm>
            <a:off x="8359975" y="1813425"/>
            <a:ext cx="2685900" cy="292800"/>
          </a:xfrm>
          <a:prstGeom prst="rect">
            <a:avLst/>
          </a:prstGeom>
          <a:solidFill>
            <a:schemeClr val="lt1"/>
          </a:solid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g3497c3eb98c_0_159"/>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MCU/Processing: Design Accomplishments</a:t>
            </a:r>
            <a:endParaRPr/>
          </a:p>
        </p:txBody>
      </p:sp>
      <p:pic>
        <p:nvPicPr>
          <p:cNvPr id="302" name="Google Shape;302;g3497c3eb98c_0_159"/>
          <p:cNvPicPr preferRelativeResize="0"/>
          <p:nvPr/>
        </p:nvPicPr>
        <p:blipFill>
          <a:blip r:embed="rId3">
            <a:alphaModFix/>
          </a:blip>
          <a:stretch>
            <a:fillRect/>
          </a:stretch>
        </p:blipFill>
        <p:spPr>
          <a:xfrm>
            <a:off x="5357863" y="4973163"/>
            <a:ext cx="2685949" cy="633150"/>
          </a:xfrm>
          <a:prstGeom prst="rect">
            <a:avLst/>
          </a:prstGeom>
          <a:noFill/>
          <a:ln>
            <a:noFill/>
          </a:ln>
          <a:effectLst>
            <a:outerShdw blurRad="57150" rotWithShape="0" algn="bl" dir="5400000" dist="19050">
              <a:srgbClr val="000000">
                <a:alpha val="50000"/>
              </a:srgbClr>
            </a:outerShdw>
          </a:effectLst>
        </p:spPr>
      </p:pic>
      <p:pic>
        <p:nvPicPr>
          <p:cNvPr id="303" name="Google Shape;303;g3497c3eb98c_0_159"/>
          <p:cNvPicPr preferRelativeResize="0"/>
          <p:nvPr/>
        </p:nvPicPr>
        <p:blipFill>
          <a:blip r:embed="rId4">
            <a:alphaModFix/>
          </a:blip>
          <a:stretch>
            <a:fillRect/>
          </a:stretch>
        </p:blipFill>
        <p:spPr>
          <a:xfrm>
            <a:off x="8706812" y="4914151"/>
            <a:ext cx="1201216" cy="1041649"/>
          </a:xfrm>
          <a:prstGeom prst="rect">
            <a:avLst/>
          </a:prstGeom>
          <a:noFill/>
          <a:ln>
            <a:noFill/>
          </a:ln>
          <a:effectLst>
            <a:outerShdw blurRad="57150" rotWithShape="0" algn="bl" dir="5400000" dist="19050">
              <a:srgbClr val="000000">
                <a:alpha val="50000"/>
              </a:srgbClr>
            </a:outerShdw>
          </a:effectLst>
        </p:spPr>
      </p:pic>
      <p:pic>
        <p:nvPicPr>
          <p:cNvPr id="304" name="Google Shape;304;g3497c3eb98c_0_159"/>
          <p:cNvPicPr preferRelativeResize="0"/>
          <p:nvPr/>
        </p:nvPicPr>
        <p:blipFill>
          <a:blip r:embed="rId5">
            <a:alphaModFix/>
          </a:blip>
          <a:stretch>
            <a:fillRect/>
          </a:stretch>
        </p:blipFill>
        <p:spPr>
          <a:xfrm>
            <a:off x="10091675" y="4914150"/>
            <a:ext cx="1301088" cy="1041649"/>
          </a:xfrm>
          <a:prstGeom prst="rect">
            <a:avLst/>
          </a:prstGeom>
          <a:noFill/>
          <a:ln>
            <a:noFill/>
          </a:ln>
          <a:effectLst>
            <a:outerShdw blurRad="57150" rotWithShape="0" algn="bl" dir="5400000" dist="19050">
              <a:srgbClr val="000000">
                <a:alpha val="50000"/>
              </a:srgbClr>
            </a:outerShdw>
          </a:effectLst>
        </p:spPr>
      </p:pic>
      <p:pic>
        <p:nvPicPr>
          <p:cNvPr id="305" name="Google Shape;305;g3497c3eb98c_0_159"/>
          <p:cNvPicPr preferRelativeResize="0"/>
          <p:nvPr/>
        </p:nvPicPr>
        <p:blipFill>
          <a:blip r:embed="rId6">
            <a:alphaModFix/>
          </a:blip>
          <a:stretch>
            <a:fillRect/>
          </a:stretch>
        </p:blipFill>
        <p:spPr>
          <a:xfrm>
            <a:off x="5357888" y="4757015"/>
            <a:ext cx="2771775" cy="142875"/>
          </a:xfrm>
          <a:prstGeom prst="rect">
            <a:avLst/>
          </a:prstGeom>
          <a:noFill/>
          <a:ln>
            <a:noFill/>
          </a:ln>
        </p:spPr>
      </p:pic>
      <p:pic>
        <p:nvPicPr>
          <p:cNvPr id="306" name="Google Shape;306;g3497c3eb98c_0_159"/>
          <p:cNvPicPr preferRelativeResize="0"/>
          <p:nvPr/>
        </p:nvPicPr>
        <p:blipFill>
          <a:blip r:embed="rId7">
            <a:alphaModFix/>
          </a:blip>
          <a:stretch>
            <a:fillRect/>
          </a:stretch>
        </p:blipFill>
        <p:spPr>
          <a:xfrm>
            <a:off x="8663888" y="4587540"/>
            <a:ext cx="2771775" cy="171450"/>
          </a:xfrm>
          <a:prstGeom prst="rect">
            <a:avLst/>
          </a:prstGeom>
          <a:noFill/>
          <a:ln>
            <a:noFill/>
          </a:ln>
        </p:spPr>
      </p:pic>
      <p:pic>
        <p:nvPicPr>
          <p:cNvPr id="307" name="Google Shape;307;g3497c3eb98c_0_159"/>
          <p:cNvPicPr preferRelativeResize="0"/>
          <p:nvPr/>
        </p:nvPicPr>
        <p:blipFill>
          <a:blip r:embed="rId8">
            <a:alphaModFix/>
          </a:blip>
          <a:stretch>
            <a:fillRect/>
          </a:stretch>
        </p:blipFill>
        <p:spPr>
          <a:xfrm>
            <a:off x="10471733" y="2210877"/>
            <a:ext cx="1320317" cy="1577625"/>
          </a:xfrm>
          <a:prstGeom prst="rect">
            <a:avLst/>
          </a:prstGeom>
          <a:noFill/>
          <a:ln>
            <a:noFill/>
          </a:ln>
          <a:effectLst>
            <a:outerShdw blurRad="57150" rotWithShape="0" algn="bl" dir="5400000" dist="19050">
              <a:srgbClr val="000000">
                <a:alpha val="50000"/>
              </a:srgbClr>
            </a:outerShdw>
          </a:effectLst>
        </p:spPr>
      </p:pic>
      <p:pic>
        <p:nvPicPr>
          <p:cNvPr id="308" name="Google Shape;308;g3497c3eb98c_0_159"/>
          <p:cNvPicPr preferRelativeResize="0"/>
          <p:nvPr/>
        </p:nvPicPr>
        <p:blipFill>
          <a:blip r:embed="rId9">
            <a:alphaModFix/>
          </a:blip>
          <a:stretch>
            <a:fillRect/>
          </a:stretch>
        </p:blipFill>
        <p:spPr>
          <a:xfrm rot="-5400000">
            <a:off x="8522745" y="2129982"/>
            <a:ext cx="1577624" cy="1739414"/>
          </a:xfrm>
          <a:prstGeom prst="rect">
            <a:avLst/>
          </a:prstGeom>
          <a:noFill/>
          <a:ln>
            <a:noFill/>
          </a:ln>
          <a:effectLst>
            <a:outerShdw blurRad="57150" rotWithShape="0" algn="bl" dir="5400000" dist="19050">
              <a:srgbClr val="000000">
                <a:alpha val="50000"/>
              </a:srgbClr>
            </a:outerShdw>
          </a:effectLst>
        </p:spPr>
      </p:pic>
      <p:pic>
        <p:nvPicPr>
          <p:cNvPr id="309" name="Google Shape;309;g3497c3eb98c_0_159"/>
          <p:cNvPicPr preferRelativeResize="0"/>
          <p:nvPr/>
        </p:nvPicPr>
        <p:blipFill>
          <a:blip r:embed="rId10">
            <a:alphaModFix/>
          </a:blip>
          <a:stretch>
            <a:fillRect/>
          </a:stretch>
        </p:blipFill>
        <p:spPr>
          <a:xfrm>
            <a:off x="8422938" y="1852863"/>
            <a:ext cx="2552700" cy="228600"/>
          </a:xfrm>
          <a:prstGeom prst="rect">
            <a:avLst/>
          </a:prstGeom>
          <a:noFill/>
          <a:ln>
            <a:noFill/>
          </a:ln>
        </p:spPr>
      </p:pic>
      <p:pic>
        <p:nvPicPr>
          <p:cNvPr id="310" name="Google Shape;310;g3497c3eb98c_0_159"/>
          <p:cNvPicPr preferRelativeResize="0"/>
          <p:nvPr/>
        </p:nvPicPr>
        <p:blipFill>
          <a:blip r:embed="rId11">
            <a:alphaModFix/>
          </a:blip>
          <a:stretch>
            <a:fillRect/>
          </a:stretch>
        </p:blipFill>
        <p:spPr>
          <a:xfrm>
            <a:off x="5549624" y="2164866"/>
            <a:ext cx="1593600" cy="1844134"/>
          </a:xfrm>
          <a:prstGeom prst="rect">
            <a:avLst/>
          </a:prstGeom>
          <a:noFill/>
          <a:ln>
            <a:noFill/>
          </a:ln>
          <a:effectLst>
            <a:outerShdw blurRad="57150" rotWithShape="0" algn="bl" dir="5400000" dist="19050">
              <a:srgbClr val="000000">
                <a:alpha val="50000"/>
              </a:srgbClr>
            </a:outerShdw>
          </a:effectLst>
        </p:spPr>
      </p:pic>
      <p:sp>
        <p:nvSpPr>
          <p:cNvPr id="311" name="Google Shape;311;g3497c3eb98c_0_159"/>
          <p:cNvSpPr/>
          <p:nvPr/>
        </p:nvSpPr>
        <p:spPr>
          <a:xfrm>
            <a:off x="10595688" y="2282988"/>
            <a:ext cx="328200" cy="404700"/>
          </a:xfrm>
          <a:prstGeom prst="curvedRightArrow">
            <a:avLst>
              <a:gd fmla="val 25000" name="adj1"/>
              <a:gd fmla="val 50000" name="adj2"/>
              <a:gd fmla="val 25000" name="adj3"/>
            </a:avLst>
          </a:prstGeom>
          <a:solidFill>
            <a:srgbClr val="E81313"/>
          </a:solidFill>
          <a:ln cap="flat" cmpd="sng" w="952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g3497c3eb98c_0_159"/>
          <p:cNvSpPr txBox="1"/>
          <p:nvPr/>
        </p:nvSpPr>
        <p:spPr>
          <a:xfrm>
            <a:off x="5234525" y="4087750"/>
            <a:ext cx="2771700" cy="499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Accurate movement of 4x Servos creating 4-axis of rotation</a:t>
            </a:r>
            <a:endParaRPr sz="1000">
              <a:solidFill>
                <a:schemeClr val="dk1"/>
              </a:solidFill>
            </a:endParaRPr>
          </a:p>
        </p:txBody>
      </p:sp>
      <p:sp>
        <p:nvSpPr>
          <p:cNvPr id="313" name="Google Shape;313;g3497c3eb98c_0_159"/>
          <p:cNvSpPr txBox="1"/>
          <p:nvPr/>
        </p:nvSpPr>
        <p:spPr>
          <a:xfrm>
            <a:off x="8145191" y="3796275"/>
            <a:ext cx="3823800" cy="537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Precise</a:t>
            </a:r>
            <a:r>
              <a:rPr lang="en-US" sz="1000">
                <a:solidFill>
                  <a:schemeClr val="dk1"/>
                </a:solidFill>
              </a:rPr>
              <a:t> control of BLDC motor to add 360</a:t>
            </a:r>
            <a:r>
              <a:rPr lang="en-US" sz="1500">
                <a:solidFill>
                  <a:schemeClr val="dk1"/>
                </a:solidFill>
              </a:rPr>
              <a:t>° </a:t>
            </a:r>
            <a:r>
              <a:rPr lang="en-US" sz="1000">
                <a:solidFill>
                  <a:schemeClr val="dk1"/>
                </a:solidFill>
              </a:rPr>
              <a:t>of motion to base. Precision supported by low duty cycle</a:t>
            </a:r>
            <a:endParaRPr sz="1000">
              <a:solidFill>
                <a:schemeClr val="dk1"/>
              </a:solidFill>
            </a:endParaRPr>
          </a:p>
        </p:txBody>
      </p:sp>
      <p:sp>
        <p:nvSpPr>
          <p:cNvPr id="314" name="Google Shape;314;g3497c3eb98c_0_159"/>
          <p:cNvSpPr txBox="1"/>
          <p:nvPr/>
        </p:nvSpPr>
        <p:spPr>
          <a:xfrm>
            <a:off x="5234525" y="5754625"/>
            <a:ext cx="2771700" cy="499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Compile and flash program onto target device. Launchpad used with onboard debug probe</a:t>
            </a:r>
            <a:endParaRPr sz="1000">
              <a:solidFill>
                <a:schemeClr val="dk1"/>
              </a:solidFill>
            </a:endParaRPr>
          </a:p>
        </p:txBody>
      </p:sp>
      <p:sp>
        <p:nvSpPr>
          <p:cNvPr id="315" name="Google Shape;315;g3497c3eb98c_0_159"/>
          <p:cNvSpPr txBox="1"/>
          <p:nvPr/>
        </p:nvSpPr>
        <p:spPr>
          <a:xfrm>
            <a:off x="8306125" y="6110950"/>
            <a:ext cx="2771700" cy="499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US" sz="1000">
                <a:solidFill>
                  <a:schemeClr val="dk1"/>
                </a:solidFill>
              </a:rPr>
              <a:t>High and Low PWM generation to drive 3-Phase BLDC</a:t>
            </a:r>
            <a:endParaRPr sz="1000">
              <a:solidFill>
                <a:schemeClr val="dk1"/>
              </a:solidFill>
            </a:endParaRPr>
          </a:p>
        </p:txBody>
      </p:sp>
      <p:sp>
        <p:nvSpPr>
          <p:cNvPr id="316" name="Google Shape;316;g3497c3eb98c_0_159"/>
          <p:cNvSpPr/>
          <p:nvPr/>
        </p:nvSpPr>
        <p:spPr>
          <a:xfrm>
            <a:off x="5441450" y="1833800"/>
            <a:ext cx="2564700" cy="252300"/>
          </a:xfrm>
          <a:prstGeom prst="rect">
            <a:avLst/>
          </a:prstGeom>
          <a:solidFill>
            <a:schemeClr val="lt1"/>
          </a:solid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7" name="Google Shape;317;g3497c3eb98c_0_159"/>
          <p:cNvPicPr preferRelativeResize="0"/>
          <p:nvPr/>
        </p:nvPicPr>
        <p:blipFill>
          <a:blip r:embed="rId12">
            <a:alphaModFix/>
          </a:blip>
          <a:stretch>
            <a:fillRect/>
          </a:stretch>
        </p:blipFill>
        <p:spPr>
          <a:xfrm>
            <a:off x="5505537" y="1862402"/>
            <a:ext cx="2476500" cy="209550"/>
          </a:xfrm>
          <a:prstGeom prst="rect">
            <a:avLst/>
          </a:prstGeom>
          <a:noFill/>
          <a:ln>
            <a:noFill/>
          </a:ln>
        </p:spPr>
      </p:pic>
      <p:sp>
        <p:nvSpPr>
          <p:cNvPr id="318" name="Google Shape;318;g3497c3eb98c_0_159"/>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Adrian Guzman</a:t>
            </a:r>
            <a:endParaRPr sz="3200">
              <a:solidFill>
                <a:srgbClr val="000000"/>
              </a:solidFill>
            </a:endParaRPr>
          </a:p>
        </p:txBody>
      </p:sp>
      <p:pic>
        <p:nvPicPr>
          <p:cNvPr id="319" name="Google Shape;319;g3497c3eb98c_0_159"/>
          <p:cNvPicPr preferRelativeResize="0"/>
          <p:nvPr/>
        </p:nvPicPr>
        <p:blipFill>
          <a:blip r:embed="rId13">
            <a:alphaModFix/>
          </a:blip>
          <a:stretch>
            <a:fillRect/>
          </a:stretch>
        </p:blipFill>
        <p:spPr>
          <a:xfrm>
            <a:off x="609600" y="2071949"/>
            <a:ext cx="4322650" cy="4237000"/>
          </a:xfrm>
          <a:prstGeom prst="rect">
            <a:avLst/>
          </a:prstGeom>
          <a:noFill/>
          <a:ln>
            <a:noFill/>
          </a:ln>
          <a:effectLst>
            <a:outerShdw blurRad="57150" rotWithShape="0" algn="bl" dir="5400000" dist="19050">
              <a:srgbClr val="000000">
                <a:alpha val="50000"/>
              </a:srgbClr>
            </a:outerShdw>
          </a:effectLst>
        </p:spPr>
      </p:pic>
      <p:sp>
        <p:nvSpPr>
          <p:cNvPr id="320" name="Google Shape;320;g3497c3eb98c_0_159"/>
          <p:cNvSpPr/>
          <p:nvPr/>
        </p:nvSpPr>
        <p:spPr>
          <a:xfrm>
            <a:off x="1879175" y="5313525"/>
            <a:ext cx="5385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JTAG</a:t>
            </a:r>
            <a:endParaRPr sz="1000"/>
          </a:p>
        </p:txBody>
      </p:sp>
      <p:sp>
        <p:nvSpPr>
          <p:cNvPr id="321" name="Google Shape;321;g3497c3eb98c_0_159"/>
          <p:cNvSpPr/>
          <p:nvPr/>
        </p:nvSpPr>
        <p:spPr>
          <a:xfrm>
            <a:off x="3015100" y="5113498"/>
            <a:ext cx="603600" cy="3525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3.3V Input</a:t>
            </a:r>
            <a:endParaRPr sz="1000"/>
          </a:p>
        </p:txBody>
      </p:sp>
      <p:sp>
        <p:nvSpPr>
          <p:cNvPr id="322" name="Google Shape;322;g3497c3eb98c_0_159"/>
          <p:cNvSpPr txBox="1"/>
          <p:nvPr/>
        </p:nvSpPr>
        <p:spPr>
          <a:xfrm>
            <a:off x="1665125" y="6383500"/>
            <a:ext cx="22116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*Decoupling capacitors on the back</a:t>
            </a:r>
            <a:endParaRPr sz="1000">
              <a:solidFill>
                <a:schemeClr val="dk1"/>
              </a:solidFill>
            </a:endParaRPr>
          </a:p>
        </p:txBody>
      </p:sp>
      <p:sp>
        <p:nvSpPr>
          <p:cNvPr id="323" name="Google Shape;323;g3497c3eb98c_0_159"/>
          <p:cNvSpPr/>
          <p:nvPr/>
        </p:nvSpPr>
        <p:spPr>
          <a:xfrm>
            <a:off x="370100" y="2210875"/>
            <a:ext cx="6036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GPIOs</a:t>
            </a:r>
            <a:endParaRPr sz="1000"/>
          </a:p>
        </p:txBody>
      </p:sp>
      <p:sp>
        <p:nvSpPr>
          <p:cNvPr id="324" name="Google Shape;324;g3497c3eb98c_0_159"/>
          <p:cNvSpPr/>
          <p:nvPr/>
        </p:nvSpPr>
        <p:spPr>
          <a:xfrm>
            <a:off x="3287250" y="2106225"/>
            <a:ext cx="5385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LEDs</a:t>
            </a:r>
            <a:endParaRPr sz="1000"/>
          </a:p>
        </p:txBody>
      </p:sp>
      <p:sp>
        <p:nvSpPr>
          <p:cNvPr id="325" name="Google Shape;325;g3497c3eb98c_0_159"/>
          <p:cNvSpPr/>
          <p:nvPr/>
        </p:nvSpPr>
        <p:spPr>
          <a:xfrm>
            <a:off x="4539825" y="2210875"/>
            <a:ext cx="6036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GPIOs</a:t>
            </a:r>
            <a:endParaRPr sz="1000"/>
          </a:p>
        </p:txBody>
      </p:sp>
      <p:sp>
        <p:nvSpPr>
          <p:cNvPr id="326" name="Google Shape;326;g3497c3eb98c_0_159"/>
          <p:cNvSpPr/>
          <p:nvPr/>
        </p:nvSpPr>
        <p:spPr>
          <a:xfrm>
            <a:off x="4539825" y="4294750"/>
            <a:ext cx="6036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GPIOs</a:t>
            </a:r>
            <a:endParaRPr sz="1000"/>
          </a:p>
        </p:txBody>
      </p:sp>
      <p:sp>
        <p:nvSpPr>
          <p:cNvPr id="327" name="Google Shape;327;g3497c3eb98c_0_159"/>
          <p:cNvSpPr/>
          <p:nvPr/>
        </p:nvSpPr>
        <p:spPr>
          <a:xfrm>
            <a:off x="2357550" y="4702300"/>
            <a:ext cx="1062000" cy="14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t>TMS320F280049C</a:t>
            </a:r>
            <a:endParaRPr sz="800"/>
          </a:p>
        </p:txBody>
      </p:sp>
      <p:sp>
        <p:nvSpPr>
          <p:cNvPr id="328" name="Google Shape;328;g3497c3eb98c_0_159"/>
          <p:cNvSpPr/>
          <p:nvPr/>
        </p:nvSpPr>
        <p:spPr>
          <a:xfrm>
            <a:off x="412300" y="4294750"/>
            <a:ext cx="603600" cy="292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GPIOs</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g34aca522f99_0_57"/>
          <p:cNvSpPr txBox="1"/>
          <p:nvPr>
            <p:ph type="title"/>
          </p:nvPr>
        </p:nvSpPr>
        <p:spPr>
          <a:xfrm>
            <a:off x="609600" y="10491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35" name="Google Shape;335;g34aca522f99_0_57"/>
          <p:cNvPicPr preferRelativeResize="0"/>
          <p:nvPr/>
        </p:nvPicPr>
        <p:blipFill>
          <a:blip r:embed="rId3">
            <a:alphaModFix/>
          </a:blip>
          <a:stretch>
            <a:fillRect/>
          </a:stretch>
        </p:blipFill>
        <p:spPr>
          <a:xfrm>
            <a:off x="231275" y="1833800"/>
            <a:ext cx="2476500" cy="3816138"/>
          </a:xfrm>
          <a:prstGeom prst="rect">
            <a:avLst/>
          </a:prstGeom>
          <a:noFill/>
          <a:ln>
            <a:noFill/>
          </a:ln>
          <a:effectLst>
            <a:outerShdw blurRad="57150" rotWithShape="0" algn="bl" dir="5400000" dist="19050">
              <a:srgbClr val="000000">
                <a:alpha val="50000"/>
              </a:srgbClr>
            </a:outerShdw>
          </a:effectLst>
        </p:spPr>
      </p:pic>
      <p:sp>
        <p:nvSpPr>
          <p:cNvPr id="336" name="Google Shape;336;g34aca522f99_0_57"/>
          <p:cNvSpPr txBox="1"/>
          <p:nvPr/>
        </p:nvSpPr>
        <p:spPr>
          <a:xfrm>
            <a:off x="2846750" y="2125100"/>
            <a:ext cx="2248800" cy="3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rPr>
              <a:t>Integrated System:</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360° BLDC movement</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180° Servo movement</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Pick up and move small objects</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User control through app </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User control through physical buttons</a:t>
            </a:r>
            <a:endParaRPr sz="1500">
              <a:solidFill>
                <a:schemeClr val="dk1"/>
              </a:solidFill>
            </a:endParaRPr>
          </a:p>
        </p:txBody>
      </p:sp>
      <p:grpSp>
        <p:nvGrpSpPr>
          <p:cNvPr id="337" name="Google Shape;337;g34aca522f99_0_57"/>
          <p:cNvGrpSpPr/>
          <p:nvPr/>
        </p:nvGrpSpPr>
        <p:grpSpPr>
          <a:xfrm>
            <a:off x="684142" y="5754627"/>
            <a:ext cx="649821" cy="336806"/>
            <a:chOff x="608325" y="2263889"/>
            <a:chExt cx="992700" cy="691736"/>
          </a:xfrm>
        </p:grpSpPr>
        <p:sp>
          <p:nvSpPr>
            <p:cNvPr id="338" name="Google Shape;338;g34aca522f99_0_57"/>
            <p:cNvSpPr/>
            <p:nvPr/>
          </p:nvSpPr>
          <p:spPr>
            <a:xfrm>
              <a:off x="608325" y="2322325"/>
              <a:ext cx="992700" cy="6333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g34aca522f99_0_57"/>
            <p:cNvSpPr txBox="1"/>
            <p:nvPr/>
          </p:nvSpPr>
          <p:spPr>
            <a:xfrm>
              <a:off x="655587" y="2263889"/>
              <a:ext cx="898200" cy="509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600">
                  <a:solidFill>
                    <a:schemeClr val="lt1"/>
                  </a:solidFill>
                </a:rPr>
                <a:t>(1) Servo Motors </a:t>
              </a:r>
              <a:endParaRPr b="1" sz="600">
                <a:solidFill>
                  <a:schemeClr val="lt1"/>
                </a:solidFill>
              </a:endParaRPr>
            </a:p>
          </p:txBody>
        </p:sp>
      </p:grpSp>
      <p:grpSp>
        <p:nvGrpSpPr>
          <p:cNvPr id="340" name="Google Shape;340;g34aca522f99_0_57"/>
          <p:cNvGrpSpPr/>
          <p:nvPr/>
        </p:nvGrpSpPr>
        <p:grpSpPr>
          <a:xfrm>
            <a:off x="684159" y="6292008"/>
            <a:ext cx="649821" cy="318732"/>
            <a:chOff x="608325" y="2301010"/>
            <a:chExt cx="992700" cy="654615"/>
          </a:xfrm>
        </p:grpSpPr>
        <p:sp>
          <p:nvSpPr>
            <p:cNvPr id="341" name="Google Shape;341;g34aca522f99_0_57"/>
            <p:cNvSpPr/>
            <p:nvPr/>
          </p:nvSpPr>
          <p:spPr>
            <a:xfrm>
              <a:off x="608325" y="2322325"/>
              <a:ext cx="992700" cy="6333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g34aca522f99_0_57"/>
            <p:cNvSpPr txBox="1"/>
            <p:nvPr/>
          </p:nvSpPr>
          <p:spPr>
            <a:xfrm>
              <a:off x="646706" y="2301010"/>
              <a:ext cx="898200" cy="509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600">
                  <a:solidFill>
                    <a:schemeClr val="lt1"/>
                  </a:solidFill>
                </a:rPr>
                <a:t>(2) BLDC Motor </a:t>
              </a:r>
              <a:endParaRPr b="1" sz="600">
                <a:solidFill>
                  <a:schemeClr val="lt1"/>
                </a:solidFill>
              </a:endParaRPr>
            </a:p>
          </p:txBody>
        </p:sp>
      </p:grpSp>
      <p:grpSp>
        <p:nvGrpSpPr>
          <p:cNvPr id="343" name="Google Shape;343;g34aca522f99_0_57"/>
          <p:cNvGrpSpPr/>
          <p:nvPr/>
        </p:nvGrpSpPr>
        <p:grpSpPr>
          <a:xfrm>
            <a:off x="1668877" y="5768854"/>
            <a:ext cx="664320" cy="308354"/>
            <a:chOff x="586176" y="2322325"/>
            <a:chExt cx="1014849" cy="633300"/>
          </a:xfrm>
        </p:grpSpPr>
        <p:sp>
          <p:nvSpPr>
            <p:cNvPr id="344" name="Google Shape;344;g34aca522f99_0_57"/>
            <p:cNvSpPr/>
            <p:nvPr/>
          </p:nvSpPr>
          <p:spPr>
            <a:xfrm>
              <a:off x="608325" y="2322325"/>
              <a:ext cx="992700" cy="6333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g34aca522f99_0_57"/>
            <p:cNvSpPr txBox="1"/>
            <p:nvPr/>
          </p:nvSpPr>
          <p:spPr>
            <a:xfrm>
              <a:off x="586176" y="2343477"/>
              <a:ext cx="1014000" cy="467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600">
                  <a:solidFill>
                    <a:schemeClr val="lt1"/>
                  </a:solidFill>
                </a:rPr>
                <a:t>(3) ESP32</a:t>
              </a:r>
              <a:endParaRPr b="1" sz="600">
                <a:solidFill>
                  <a:schemeClr val="lt1"/>
                </a:solidFill>
              </a:endParaRPr>
            </a:p>
          </p:txBody>
        </p:sp>
      </p:grpSp>
      <p:grpSp>
        <p:nvGrpSpPr>
          <p:cNvPr id="346" name="Google Shape;346;g34aca522f99_0_57"/>
          <p:cNvGrpSpPr/>
          <p:nvPr/>
        </p:nvGrpSpPr>
        <p:grpSpPr>
          <a:xfrm>
            <a:off x="1676129" y="6288159"/>
            <a:ext cx="649821" cy="326432"/>
            <a:chOff x="608325" y="2263889"/>
            <a:chExt cx="992700" cy="670429"/>
          </a:xfrm>
        </p:grpSpPr>
        <p:sp>
          <p:nvSpPr>
            <p:cNvPr id="347" name="Google Shape;347;g34aca522f99_0_57"/>
            <p:cNvSpPr/>
            <p:nvPr/>
          </p:nvSpPr>
          <p:spPr>
            <a:xfrm>
              <a:off x="608325" y="2301018"/>
              <a:ext cx="992700" cy="6333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g34aca522f99_0_57"/>
            <p:cNvSpPr txBox="1"/>
            <p:nvPr/>
          </p:nvSpPr>
          <p:spPr>
            <a:xfrm>
              <a:off x="655548" y="2263889"/>
              <a:ext cx="898200" cy="509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600">
                  <a:solidFill>
                    <a:schemeClr val="lt1"/>
                  </a:solidFill>
                </a:rPr>
                <a:t>(4) MCU PCBs</a:t>
              </a:r>
              <a:endParaRPr b="1" sz="600">
                <a:solidFill>
                  <a:schemeClr val="lt1"/>
                </a:solidFill>
              </a:endParaRPr>
            </a:p>
          </p:txBody>
        </p:sp>
      </p:grpSp>
      <p:sp>
        <p:nvSpPr>
          <p:cNvPr id="349" name="Google Shape;349;g34aca522f99_0_57"/>
          <p:cNvSpPr txBox="1"/>
          <p:nvPr/>
        </p:nvSpPr>
        <p:spPr>
          <a:xfrm>
            <a:off x="1002725" y="1998500"/>
            <a:ext cx="4035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E81313"/>
                </a:solidFill>
              </a:rPr>
              <a:t>1</a:t>
            </a:r>
            <a:endParaRPr b="1" sz="2500">
              <a:solidFill>
                <a:srgbClr val="E81313"/>
              </a:solidFill>
            </a:endParaRPr>
          </a:p>
          <a:p>
            <a:pPr indent="0" lvl="0" marL="0" rtl="0" algn="l">
              <a:spcBef>
                <a:spcPts val="0"/>
              </a:spcBef>
              <a:spcAft>
                <a:spcPts val="0"/>
              </a:spcAft>
              <a:buNone/>
            </a:pPr>
            <a:r>
              <a:t/>
            </a:r>
            <a:endParaRPr b="1" sz="2500">
              <a:solidFill>
                <a:srgbClr val="E81313"/>
              </a:solidFill>
            </a:endParaRPr>
          </a:p>
        </p:txBody>
      </p:sp>
      <p:sp>
        <p:nvSpPr>
          <p:cNvPr id="350" name="Google Shape;350;g34aca522f99_0_57"/>
          <p:cNvSpPr txBox="1"/>
          <p:nvPr/>
        </p:nvSpPr>
        <p:spPr>
          <a:xfrm>
            <a:off x="684150" y="281920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E81313"/>
                </a:solidFill>
              </a:rPr>
              <a:t>2</a:t>
            </a:r>
            <a:endParaRPr b="1" sz="2500">
              <a:solidFill>
                <a:srgbClr val="E81313"/>
              </a:solidFill>
            </a:endParaRPr>
          </a:p>
        </p:txBody>
      </p:sp>
      <p:sp>
        <p:nvSpPr>
          <p:cNvPr id="351" name="Google Shape;351;g34aca522f99_0_57"/>
          <p:cNvSpPr txBox="1"/>
          <p:nvPr/>
        </p:nvSpPr>
        <p:spPr>
          <a:xfrm>
            <a:off x="249475" y="400900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E81313"/>
                </a:solidFill>
              </a:rPr>
              <a:t>3</a:t>
            </a:r>
            <a:endParaRPr b="1" sz="2500">
              <a:solidFill>
                <a:srgbClr val="E81313"/>
              </a:solidFill>
            </a:endParaRPr>
          </a:p>
        </p:txBody>
      </p:sp>
      <p:sp>
        <p:nvSpPr>
          <p:cNvPr id="352" name="Google Shape;352;g34aca522f99_0_57"/>
          <p:cNvSpPr txBox="1"/>
          <p:nvPr/>
        </p:nvSpPr>
        <p:spPr>
          <a:xfrm>
            <a:off x="1167000" y="408775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E81313"/>
                </a:solidFill>
              </a:rPr>
              <a:t>4</a:t>
            </a:r>
            <a:endParaRPr b="1" sz="2500">
              <a:solidFill>
                <a:srgbClr val="E8131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497c3eb98c_0_211"/>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MCU/Processing: Design Accomplishments</a:t>
            </a:r>
            <a:endParaRPr/>
          </a:p>
        </p:txBody>
      </p:sp>
      <p:graphicFrame>
        <p:nvGraphicFramePr>
          <p:cNvPr id="359" name="Google Shape;359;g3497c3eb98c_0_211"/>
          <p:cNvGraphicFramePr/>
          <p:nvPr/>
        </p:nvGraphicFramePr>
        <p:xfrm>
          <a:off x="5150313" y="2770325"/>
          <a:ext cx="3000000" cy="3000000"/>
        </p:xfrm>
        <a:graphic>
          <a:graphicData uri="http://schemas.openxmlformats.org/drawingml/2006/table">
            <a:tbl>
              <a:tblPr>
                <a:noFill/>
                <a:tableStyleId>{BDC9AE81-5AAC-4BFA-B39E-40D2D5F6692E}</a:tableStyleId>
              </a:tblPr>
              <a:tblGrid>
                <a:gridCol w="671900"/>
                <a:gridCol w="671900"/>
                <a:gridCol w="671900"/>
                <a:gridCol w="671900"/>
              </a:tblGrid>
              <a:tr h="453950">
                <a:tc>
                  <a:txBody>
                    <a:bodyPr/>
                    <a:lstStyle/>
                    <a:p>
                      <a:pPr indent="0" lvl="0" marL="0" rtl="0" algn="l">
                        <a:spcBef>
                          <a:spcPts val="0"/>
                        </a:spcBef>
                        <a:spcAft>
                          <a:spcPts val="0"/>
                        </a:spcAft>
                        <a:buNone/>
                      </a:pPr>
                      <a:r>
                        <a:rPr lang="en-US" sz="1100"/>
                        <a:t>Motor</a:t>
                      </a:r>
                      <a:endParaRPr sz="1100"/>
                    </a:p>
                  </a:txBody>
                  <a:tcPr marT="63500" marB="63500" marR="63500" marL="63500"/>
                </a:tc>
                <a:tc>
                  <a:txBody>
                    <a:bodyPr/>
                    <a:lstStyle/>
                    <a:p>
                      <a:pPr indent="0" lvl="0" marL="0" rtl="0" algn="l">
                        <a:spcBef>
                          <a:spcPts val="0"/>
                        </a:spcBef>
                        <a:spcAft>
                          <a:spcPts val="0"/>
                        </a:spcAft>
                        <a:buNone/>
                      </a:pPr>
                      <a:r>
                        <a:rPr lang="en-US" sz="1100"/>
                        <a:t>C2000 GPIO</a:t>
                      </a:r>
                      <a:endParaRPr sz="1100"/>
                    </a:p>
                  </a:txBody>
                  <a:tcPr marT="63500" marB="63500" marR="63500" marL="63500"/>
                </a:tc>
                <a:tc>
                  <a:txBody>
                    <a:bodyPr/>
                    <a:lstStyle/>
                    <a:p>
                      <a:pPr indent="0" lvl="0" marL="0" rtl="0" algn="l">
                        <a:spcBef>
                          <a:spcPts val="0"/>
                        </a:spcBef>
                        <a:spcAft>
                          <a:spcPts val="0"/>
                        </a:spcAft>
                        <a:buNone/>
                      </a:pPr>
                      <a:r>
                        <a:rPr lang="en-US" sz="1100"/>
                        <a:t>ESP32</a:t>
                      </a:r>
                      <a:r>
                        <a:rPr lang="en-US" sz="1100"/>
                        <a:t> GPIO</a:t>
                      </a:r>
                      <a:endParaRPr sz="1100"/>
                    </a:p>
                  </a:txBody>
                  <a:tcPr marT="63500" marB="63500" marR="63500" marL="63500"/>
                </a:tc>
                <a:tc>
                  <a:txBody>
                    <a:bodyPr/>
                    <a:lstStyle/>
                    <a:p>
                      <a:pPr indent="0" lvl="0" marL="0" rtl="0" algn="l">
                        <a:spcBef>
                          <a:spcPts val="0"/>
                        </a:spcBef>
                        <a:spcAft>
                          <a:spcPts val="0"/>
                        </a:spcAft>
                        <a:buNone/>
                      </a:pPr>
                      <a:r>
                        <a:rPr lang="en-US" sz="1100"/>
                        <a:t>Motion</a:t>
                      </a:r>
                      <a:endParaRPr sz="1100"/>
                    </a:p>
                  </a:txBody>
                  <a:tcPr marT="63500" marB="63500" marR="63500" marL="63500"/>
                </a:tc>
              </a:tr>
              <a:tr h="288325">
                <a:tc>
                  <a:txBody>
                    <a:bodyPr/>
                    <a:lstStyle/>
                    <a:p>
                      <a:pPr indent="0" lvl="0" marL="0" rtl="0" algn="l">
                        <a:spcBef>
                          <a:spcPts val="0"/>
                        </a:spcBef>
                        <a:spcAft>
                          <a:spcPts val="0"/>
                        </a:spcAft>
                        <a:buNone/>
                      </a:pPr>
                      <a:r>
                        <a:rPr lang="en-US" sz="1100"/>
                        <a:t>Motor 2</a:t>
                      </a:r>
                      <a:endParaRPr sz="1100"/>
                    </a:p>
                  </a:txBody>
                  <a:tcPr marT="63500" marB="63500" marR="63500" marL="63500"/>
                </a:tc>
                <a:tc>
                  <a:txBody>
                    <a:bodyPr/>
                    <a:lstStyle/>
                    <a:p>
                      <a:pPr indent="0" lvl="0" marL="0" rtl="0" algn="l">
                        <a:spcBef>
                          <a:spcPts val="0"/>
                        </a:spcBef>
                        <a:spcAft>
                          <a:spcPts val="0"/>
                        </a:spcAft>
                        <a:buNone/>
                      </a:pPr>
                      <a:r>
                        <a:rPr lang="en-US" sz="1100"/>
                        <a:t>GPIO 33</a:t>
                      </a:r>
                      <a:endParaRPr sz="1100"/>
                    </a:p>
                  </a:txBody>
                  <a:tcPr marT="63500" marB="63500" marR="63500" marL="63500"/>
                </a:tc>
                <a:tc>
                  <a:txBody>
                    <a:bodyPr/>
                    <a:lstStyle/>
                    <a:p>
                      <a:pPr indent="0" lvl="0" marL="0" rtl="0" algn="l">
                        <a:spcBef>
                          <a:spcPts val="0"/>
                        </a:spcBef>
                        <a:spcAft>
                          <a:spcPts val="0"/>
                        </a:spcAft>
                        <a:buNone/>
                      </a:pPr>
                      <a:r>
                        <a:rPr lang="en-US" sz="1100"/>
                        <a:t>GPIO 4</a:t>
                      </a:r>
                      <a:endParaRPr sz="1100"/>
                    </a:p>
                  </a:txBody>
                  <a:tcPr marT="63500" marB="63500" marR="63500" marL="63500"/>
                </a:tc>
                <a:tc>
                  <a:txBody>
                    <a:bodyPr/>
                    <a:lstStyle/>
                    <a:p>
                      <a:pPr indent="0" lvl="0" marL="0" rtl="0" algn="l">
                        <a:spcBef>
                          <a:spcPts val="0"/>
                        </a:spcBef>
                        <a:spcAft>
                          <a:spcPts val="0"/>
                        </a:spcAft>
                        <a:buNone/>
                      </a:pPr>
                      <a:r>
                        <a:rPr lang="en-US" sz="1100"/>
                        <a:t>UP</a:t>
                      </a:r>
                      <a:endParaRPr sz="1100"/>
                    </a:p>
                  </a:txBody>
                  <a:tcPr marT="63500" marB="63500" marR="63500" marL="63500"/>
                </a:tc>
              </a:tr>
              <a:tr h="288325">
                <a:tc>
                  <a:txBody>
                    <a:bodyPr/>
                    <a:lstStyle/>
                    <a:p>
                      <a:pPr indent="0" lvl="0" marL="0" rtl="0" algn="l">
                        <a:spcBef>
                          <a:spcPts val="0"/>
                        </a:spcBef>
                        <a:spcAft>
                          <a:spcPts val="0"/>
                        </a:spcAft>
                        <a:buNone/>
                      </a:pPr>
                      <a:r>
                        <a:rPr lang="en-US" sz="1100"/>
                        <a:t>Motor 2</a:t>
                      </a:r>
                      <a:endParaRPr sz="1100"/>
                    </a:p>
                  </a:txBody>
                  <a:tcPr marT="63500" marB="63500" marR="63500" marL="63500"/>
                </a:tc>
                <a:tc>
                  <a:txBody>
                    <a:bodyPr/>
                    <a:lstStyle/>
                    <a:p>
                      <a:pPr indent="0" lvl="0" marL="0" rtl="0" algn="l">
                        <a:spcBef>
                          <a:spcPts val="0"/>
                        </a:spcBef>
                        <a:spcAft>
                          <a:spcPts val="0"/>
                        </a:spcAft>
                        <a:buNone/>
                      </a:pPr>
                      <a:r>
                        <a:rPr lang="en-US" sz="1100"/>
                        <a:t>GPIO 34</a:t>
                      </a:r>
                      <a:endParaRPr sz="1100"/>
                    </a:p>
                  </a:txBody>
                  <a:tcPr marT="63500" marB="63500" marR="63500" marL="63500"/>
                </a:tc>
                <a:tc>
                  <a:txBody>
                    <a:bodyPr/>
                    <a:lstStyle/>
                    <a:p>
                      <a:pPr indent="0" lvl="0" marL="0" rtl="0" algn="l">
                        <a:spcBef>
                          <a:spcPts val="0"/>
                        </a:spcBef>
                        <a:spcAft>
                          <a:spcPts val="0"/>
                        </a:spcAft>
                        <a:buNone/>
                      </a:pPr>
                      <a:r>
                        <a:rPr lang="en-US" sz="1100"/>
                        <a:t>GPIO 16</a:t>
                      </a:r>
                      <a:endParaRPr sz="1100"/>
                    </a:p>
                  </a:txBody>
                  <a:tcPr marT="63500" marB="63500" marR="63500" marL="63500"/>
                </a:tc>
                <a:tc>
                  <a:txBody>
                    <a:bodyPr/>
                    <a:lstStyle/>
                    <a:p>
                      <a:pPr indent="0" lvl="0" marL="0" rtl="0" algn="l">
                        <a:spcBef>
                          <a:spcPts val="0"/>
                        </a:spcBef>
                        <a:spcAft>
                          <a:spcPts val="0"/>
                        </a:spcAft>
                        <a:buNone/>
                      </a:pPr>
                      <a:r>
                        <a:rPr lang="en-US" sz="1100"/>
                        <a:t>DOWN</a:t>
                      </a:r>
                      <a:endParaRPr sz="1100"/>
                    </a:p>
                  </a:txBody>
                  <a:tcPr marT="63500" marB="63500" marR="63500" marL="63500"/>
                </a:tc>
              </a:tr>
              <a:tr h="288325">
                <a:tc>
                  <a:txBody>
                    <a:bodyPr/>
                    <a:lstStyle/>
                    <a:p>
                      <a:pPr indent="0" lvl="0" marL="0" rtl="0" algn="l">
                        <a:spcBef>
                          <a:spcPts val="0"/>
                        </a:spcBef>
                        <a:spcAft>
                          <a:spcPts val="0"/>
                        </a:spcAft>
                        <a:buNone/>
                      </a:pPr>
                      <a:r>
                        <a:rPr lang="en-US" sz="1100"/>
                        <a:t>Motor 3</a:t>
                      </a:r>
                      <a:endParaRPr sz="1100"/>
                    </a:p>
                  </a:txBody>
                  <a:tcPr marT="63500" marB="63500" marR="63500" marL="63500"/>
                </a:tc>
                <a:tc>
                  <a:txBody>
                    <a:bodyPr/>
                    <a:lstStyle/>
                    <a:p>
                      <a:pPr indent="0" lvl="0" marL="0" rtl="0" algn="l">
                        <a:spcBef>
                          <a:spcPts val="0"/>
                        </a:spcBef>
                        <a:spcAft>
                          <a:spcPts val="0"/>
                        </a:spcAft>
                        <a:buNone/>
                      </a:pPr>
                      <a:r>
                        <a:rPr lang="en-US" sz="1100"/>
                        <a:t>GPIO 24</a:t>
                      </a:r>
                      <a:endParaRPr sz="1100"/>
                    </a:p>
                  </a:txBody>
                  <a:tcPr marT="63500" marB="63500" marR="63500" marL="63500"/>
                </a:tc>
                <a:tc>
                  <a:txBody>
                    <a:bodyPr/>
                    <a:lstStyle/>
                    <a:p>
                      <a:pPr indent="0" lvl="0" marL="0" rtl="0" algn="l">
                        <a:spcBef>
                          <a:spcPts val="0"/>
                        </a:spcBef>
                        <a:spcAft>
                          <a:spcPts val="0"/>
                        </a:spcAft>
                        <a:buNone/>
                      </a:pPr>
                      <a:r>
                        <a:rPr lang="en-US" sz="1100"/>
                        <a:t>GPIO 17</a:t>
                      </a:r>
                      <a:endParaRPr sz="1100"/>
                    </a:p>
                  </a:txBody>
                  <a:tcPr marT="63500" marB="63500" marR="63500" marL="63500"/>
                </a:tc>
                <a:tc>
                  <a:txBody>
                    <a:bodyPr/>
                    <a:lstStyle/>
                    <a:p>
                      <a:pPr indent="0" lvl="0" marL="0" rtl="0" algn="l">
                        <a:spcBef>
                          <a:spcPts val="0"/>
                        </a:spcBef>
                        <a:spcAft>
                          <a:spcPts val="0"/>
                        </a:spcAft>
                        <a:buNone/>
                      </a:pPr>
                      <a:r>
                        <a:rPr lang="en-US" sz="1100"/>
                        <a:t>UP</a:t>
                      </a:r>
                      <a:endParaRPr sz="1100"/>
                    </a:p>
                  </a:txBody>
                  <a:tcPr marT="63500" marB="63500" marR="63500" marL="63500"/>
                </a:tc>
              </a:tr>
              <a:tr h="288325">
                <a:tc>
                  <a:txBody>
                    <a:bodyPr/>
                    <a:lstStyle/>
                    <a:p>
                      <a:pPr indent="0" lvl="0" marL="0" rtl="0" algn="l">
                        <a:spcBef>
                          <a:spcPts val="0"/>
                        </a:spcBef>
                        <a:spcAft>
                          <a:spcPts val="0"/>
                        </a:spcAft>
                        <a:buNone/>
                      </a:pPr>
                      <a:r>
                        <a:rPr lang="en-US" sz="1100"/>
                        <a:t>Motor 3</a:t>
                      </a:r>
                      <a:endParaRPr sz="1100"/>
                    </a:p>
                  </a:txBody>
                  <a:tcPr marT="63500" marB="63500" marR="63500" marL="63500"/>
                </a:tc>
                <a:tc>
                  <a:txBody>
                    <a:bodyPr/>
                    <a:lstStyle/>
                    <a:p>
                      <a:pPr indent="0" lvl="0" marL="0" rtl="0" algn="l">
                        <a:spcBef>
                          <a:spcPts val="0"/>
                        </a:spcBef>
                        <a:spcAft>
                          <a:spcPts val="0"/>
                        </a:spcAft>
                        <a:buNone/>
                      </a:pPr>
                      <a:r>
                        <a:rPr lang="en-US" sz="1100"/>
                        <a:t>GPIO 31</a:t>
                      </a:r>
                      <a:endParaRPr sz="1100"/>
                    </a:p>
                  </a:txBody>
                  <a:tcPr marT="63500" marB="63500" marR="63500" marL="63500"/>
                </a:tc>
                <a:tc>
                  <a:txBody>
                    <a:bodyPr/>
                    <a:lstStyle/>
                    <a:p>
                      <a:pPr indent="0" lvl="0" marL="0" rtl="0" algn="l">
                        <a:spcBef>
                          <a:spcPts val="0"/>
                        </a:spcBef>
                        <a:spcAft>
                          <a:spcPts val="0"/>
                        </a:spcAft>
                        <a:buNone/>
                      </a:pPr>
                      <a:r>
                        <a:rPr lang="en-US" sz="1100"/>
                        <a:t>GPIO 5</a:t>
                      </a:r>
                      <a:endParaRPr sz="1100"/>
                    </a:p>
                  </a:txBody>
                  <a:tcPr marT="63500" marB="63500" marR="63500" marL="63500"/>
                </a:tc>
                <a:tc>
                  <a:txBody>
                    <a:bodyPr/>
                    <a:lstStyle/>
                    <a:p>
                      <a:pPr indent="0" lvl="0" marL="0" rtl="0" algn="l">
                        <a:spcBef>
                          <a:spcPts val="0"/>
                        </a:spcBef>
                        <a:spcAft>
                          <a:spcPts val="0"/>
                        </a:spcAft>
                        <a:buNone/>
                      </a:pPr>
                      <a:r>
                        <a:rPr lang="en-US" sz="1100"/>
                        <a:t>DOWN</a:t>
                      </a:r>
                      <a:endParaRPr sz="1100"/>
                    </a:p>
                  </a:txBody>
                  <a:tcPr marT="63500" marB="63500" marR="63500" marL="63500"/>
                </a:tc>
              </a:tr>
              <a:tr h="288325">
                <a:tc>
                  <a:txBody>
                    <a:bodyPr/>
                    <a:lstStyle/>
                    <a:p>
                      <a:pPr indent="0" lvl="0" marL="0" rtl="0" algn="l">
                        <a:spcBef>
                          <a:spcPts val="0"/>
                        </a:spcBef>
                        <a:spcAft>
                          <a:spcPts val="0"/>
                        </a:spcAft>
                        <a:buNone/>
                      </a:pPr>
                      <a:r>
                        <a:rPr lang="en-US" sz="1100"/>
                        <a:t>Motor 4</a:t>
                      </a:r>
                      <a:endParaRPr sz="1100"/>
                    </a:p>
                  </a:txBody>
                  <a:tcPr marT="63500" marB="63500" marR="63500" marL="63500"/>
                </a:tc>
                <a:tc>
                  <a:txBody>
                    <a:bodyPr/>
                    <a:lstStyle/>
                    <a:p>
                      <a:pPr indent="0" lvl="0" marL="0" rtl="0" algn="l">
                        <a:spcBef>
                          <a:spcPts val="0"/>
                        </a:spcBef>
                        <a:spcAft>
                          <a:spcPts val="0"/>
                        </a:spcAft>
                        <a:buNone/>
                      </a:pPr>
                      <a:r>
                        <a:rPr lang="en-US" sz="1100"/>
                        <a:t>GPIO 12</a:t>
                      </a:r>
                      <a:endParaRPr sz="1100"/>
                    </a:p>
                  </a:txBody>
                  <a:tcPr marT="63500" marB="63500" marR="63500" marL="63500"/>
                </a:tc>
                <a:tc>
                  <a:txBody>
                    <a:bodyPr/>
                    <a:lstStyle/>
                    <a:p>
                      <a:pPr indent="0" lvl="0" marL="0" rtl="0" algn="l">
                        <a:spcBef>
                          <a:spcPts val="0"/>
                        </a:spcBef>
                        <a:spcAft>
                          <a:spcPts val="0"/>
                        </a:spcAft>
                        <a:buNone/>
                      </a:pPr>
                      <a:r>
                        <a:rPr lang="en-US" sz="1100"/>
                        <a:t>GPIO 18</a:t>
                      </a:r>
                      <a:endParaRPr sz="1100"/>
                    </a:p>
                  </a:txBody>
                  <a:tcPr marT="63500" marB="63500" marR="63500" marL="63500"/>
                </a:tc>
                <a:tc>
                  <a:txBody>
                    <a:bodyPr/>
                    <a:lstStyle/>
                    <a:p>
                      <a:pPr indent="0" lvl="0" marL="0" rtl="0" algn="l">
                        <a:spcBef>
                          <a:spcPts val="0"/>
                        </a:spcBef>
                        <a:spcAft>
                          <a:spcPts val="0"/>
                        </a:spcAft>
                        <a:buNone/>
                      </a:pPr>
                      <a:r>
                        <a:rPr lang="en-US" sz="1100"/>
                        <a:t>LEFT</a:t>
                      </a:r>
                      <a:endParaRPr sz="1100"/>
                    </a:p>
                  </a:txBody>
                  <a:tcPr marT="63500" marB="63500" marR="63500" marL="63500"/>
                </a:tc>
              </a:tr>
              <a:tr h="288325">
                <a:tc>
                  <a:txBody>
                    <a:bodyPr/>
                    <a:lstStyle/>
                    <a:p>
                      <a:pPr indent="0" lvl="0" marL="0" rtl="0" algn="l">
                        <a:spcBef>
                          <a:spcPts val="0"/>
                        </a:spcBef>
                        <a:spcAft>
                          <a:spcPts val="0"/>
                        </a:spcAft>
                        <a:buNone/>
                      </a:pPr>
                      <a:r>
                        <a:rPr lang="en-US" sz="1100"/>
                        <a:t>Motor 4</a:t>
                      </a:r>
                      <a:endParaRPr sz="1100"/>
                    </a:p>
                  </a:txBody>
                  <a:tcPr marT="63500" marB="63500" marR="63500" marL="63500"/>
                </a:tc>
                <a:tc>
                  <a:txBody>
                    <a:bodyPr/>
                    <a:lstStyle/>
                    <a:p>
                      <a:pPr indent="0" lvl="0" marL="0" rtl="0" algn="l">
                        <a:spcBef>
                          <a:spcPts val="0"/>
                        </a:spcBef>
                        <a:spcAft>
                          <a:spcPts val="0"/>
                        </a:spcAft>
                        <a:buNone/>
                      </a:pPr>
                      <a:r>
                        <a:rPr lang="en-US" sz="1100"/>
                        <a:t>GPIO 27</a:t>
                      </a:r>
                      <a:endParaRPr sz="1100"/>
                    </a:p>
                  </a:txBody>
                  <a:tcPr marT="63500" marB="63500" marR="63500" marL="63500"/>
                </a:tc>
                <a:tc>
                  <a:txBody>
                    <a:bodyPr/>
                    <a:lstStyle/>
                    <a:p>
                      <a:pPr indent="0" lvl="0" marL="0" rtl="0" algn="l">
                        <a:spcBef>
                          <a:spcPts val="0"/>
                        </a:spcBef>
                        <a:spcAft>
                          <a:spcPts val="0"/>
                        </a:spcAft>
                        <a:buNone/>
                      </a:pPr>
                      <a:r>
                        <a:rPr lang="en-US" sz="1100"/>
                        <a:t>GPIO 19</a:t>
                      </a:r>
                      <a:endParaRPr sz="1100"/>
                    </a:p>
                  </a:txBody>
                  <a:tcPr marT="63500" marB="63500" marR="63500" marL="63500"/>
                </a:tc>
                <a:tc>
                  <a:txBody>
                    <a:bodyPr/>
                    <a:lstStyle/>
                    <a:p>
                      <a:pPr indent="0" lvl="0" marL="0" rtl="0" algn="l">
                        <a:spcBef>
                          <a:spcPts val="0"/>
                        </a:spcBef>
                        <a:spcAft>
                          <a:spcPts val="0"/>
                        </a:spcAft>
                        <a:buNone/>
                      </a:pPr>
                      <a:r>
                        <a:rPr lang="en-US" sz="1100"/>
                        <a:t>RIGHT</a:t>
                      </a:r>
                      <a:endParaRPr sz="1100"/>
                    </a:p>
                  </a:txBody>
                  <a:tcPr marT="63500" marB="63500" marR="63500" marL="63500"/>
                </a:tc>
              </a:tr>
              <a:tr h="288325">
                <a:tc>
                  <a:txBody>
                    <a:bodyPr/>
                    <a:lstStyle/>
                    <a:p>
                      <a:pPr indent="0" lvl="0" marL="0" rtl="0" algn="l">
                        <a:spcBef>
                          <a:spcPts val="0"/>
                        </a:spcBef>
                        <a:spcAft>
                          <a:spcPts val="0"/>
                        </a:spcAft>
                        <a:buNone/>
                      </a:pPr>
                      <a:r>
                        <a:rPr lang="en-US" sz="1100"/>
                        <a:t>Motor 5</a:t>
                      </a:r>
                      <a:endParaRPr sz="1100"/>
                    </a:p>
                  </a:txBody>
                  <a:tcPr marT="63500" marB="63500" marR="63500" marL="63500"/>
                </a:tc>
                <a:tc>
                  <a:txBody>
                    <a:bodyPr/>
                    <a:lstStyle/>
                    <a:p>
                      <a:pPr indent="0" lvl="0" marL="0" rtl="0" algn="l">
                        <a:spcBef>
                          <a:spcPts val="0"/>
                        </a:spcBef>
                        <a:spcAft>
                          <a:spcPts val="0"/>
                        </a:spcAft>
                        <a:buNone/>
                      </a:pPr>
                      <a:r>
                        <a:rPr lang="en-US" sz="1100"/>
                        <a:t>GPIO 32</a:t>
                      </a:r>
                      <a:endParaRPr sz="1100"/>
                    </a:p>
                  </a:txBody>
                  <a:tcPr marT="63500" marB="63500" marR="63500" marL="63500"/>
                </a:tc>
                <a:tc>
                  <a:txBody>
                    <a:bodyPr/>
                    <a:lstStyle/>
                    <a:p>
                      <a:pPr indent="0" lvl="0" marL="0" rtl="0" algn="l">
                        <a:spcBef>
                          <a:spcPts val="0"/>
                        </a:spcBef>
                        <a:spcAft>
                          <a:spcPts val="0"/>
                        </a:spcAft>
                        <a:buNone/>
                      </a:pPr>
                      <a:r>
                        <a:rPr lang="en-US" sz="1100"/>
                        <a:t>GPIO 15</a:t>
                      </a:r>
                      <a:endParaRPr sz="1100"/>
                    </a:p>
                  </a:txBody>
                  <a:tcPr marT="63500" marB="63500" marR="63500" marL="63500"/>
                </a:tc>
                <a:tc>
                  <a:txBody>
                    <a:bodyPr/>
                    <a:lstStyle/>
                    <a:p>
                      <a:pPr indent="0" lvl="0" marL="0" rtl="0" algn="l">
                        <a:spcBef>
                          <a:spcPts val="0"/>
                        </a:spcBef>
                        <a:spcAft>
                          <a:spcPts val="0"/>
                        </a:spcAft>
                        <a:buNone/>
                      </a:pPr>
                      <a:r>
                        <a:rPr lang="en-US" sz="1100"/>
                        <a:t>OPEN</a:t>
                      </a:r>
                      <a:endParaRPr sz="1100"/>
                    </a:p>
                  </a:txBody>
                  <a:tcPr marT="63500" marB="63500" marR="63500" marL="63500"/>
                </a:tc>
              </a:tr>
              <a:tr h="288325">
                <a:tc>
                  <a:txBody>
                    <a:bodyPr/>
                    <a:lstStyle/>
                    <a:p>
                      <a:pPr indent="0" lvl="0" marL="0" rtl="0" algn="l">
                        <a:spcBef>
                          <a:spcPts val="0"/>
                        </a:spcBef>
                        <a:spcAft>
                          <a:spcPts val="0"/>
                        </a:spcAft>
                        <a:buNone/>
                      </a:pPr>
                      <a:r>
                        <a:rPr lang="en-US" sz="1100"/>
                        <a:t>Motor 5</a:t>
                      </a:r>
                      <a:endParaRPr sz="1100"/>
                    </a:p>
                  </a:txBody>
                  <a:tcPr marT="63500" marB="63500" marR="63500" marL="63500"/>
                </a:tc>
                <a:tc>
                  <a:txBody>
                    <a:bodyPr/>
                    <a:lstStyle/>
                    <a:p>
                      <a:pPr indent="0" lvl="0" marL="0" rtl="0" algn="l">
                        <a:spcBef>
                          <a:spcPts val="0"/>
                        </a:spcBef>
                        <a:spcAft>
                          <a:spcPts val="0"/>
                        </a:spcAft>
                        <a:buNone/>
                      </a:pPr>
                      <a:r>
                        <a:rPr lang="en-US" sz="1100"/>
                        <a:t>GPIO 14</a:t>
                      </a:r>
                      <a:endParaRPr sz="1100"/>
                    </a:p>
                  </a:txBody>
                  <a:tcPr marT="63500" marB="63500" marR="63500" marL="63500"/>
                </a:tc>
                <a:tc>
                  <a:txBody>
                    <a:bodyPr/>
                    <a:lstStyle/>
                    <a:p>
                      <a:pPr indent="0" lvl="0" marL="0" rtl="0" algn="l">
                        <a:spcBef>
                          <a:spcPts val="0"/>
                        </a:spcBef>
                        <a:spcAft>
                          <a:spcPts val="0"/>
                        </a:spcAft>
                        <a:buNone/>
                      </a:pPr>
                      <a:r>
                        <a:rPr lang="en-US" sz="1100"/>
                        <a:t>GPIO 2</a:t>
                      </a:r>
                      <a:endParaRPr sz="1100"/>
                    </a:p>
                  </a:txBody>
                  <a:tcPr marT="63500" marB="63500" marR="63500" marL="63500"/>
                </a:tc>
                <a:tc>
                  <a:txBody>
                    <a:bodyPr/>
                    <a:lstStyle/>
                    <a:p>
                      <a:pPr indent="0" lvl="0" marL="0" rtl="0" algn="l">
                        <a:spcBef>
                          <a:spcPts val="0"/>
                        </a:spcBef>
                        <a:spcAft>
                          <a:spcPts val="0"/>
                        </a:spcAft>
                        <a:buNone/>
                      </a:pPr>
                      <a:r>
                        <a:rPr lang="en-US" sz="1100"/>
                        <a:t>CLOSE</a:t>
                      </a:r>
                      <a:endParaRPr sz="1100"/>
                    </a:p>
                  </a:txBody>
                  <a:tcPr marT="63500" marB="63500" marR="63500" marL="63500"/>
                </a:tc>
              </a:tr>
            </a:tbl>
          </a:graphicData>
        </a:graphic>
      </p:graphicFrame>
      <p:sp>
        <p:nvSpPr>
          <p:cNvPr id="360" name="Google Shape;360;g3497c3eb98c_0_211"/>
          <p:cNvSpPr txBox="1"/>
          <p:nvPr/>
        </p:nvSpPr>
        <p:spPr>
          <a:xfrm>
            <a:off x="4994113" y="241827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100">
                <a:solidFill>
                  <a:schemeClr val="dk1"/>
                </a:solidFill>
              </a:rPr>
              <a:t>Connection Mapping: (C2000 to ESP-32)</a:t>
            </a:r>
            <a:endParaRPr b="1" sz="1100">
              <a:solidFill>
                <a:schemeClr val="dk1"/>
              </a:solidFill>
            </a:endParaRPr>
          </a:p>
        </p:txBody>
      </p:sp>
      <p:graphicFrame>
        <p:nvGraphicFramePr>
          <p:cNvPr id="361" name="Google Shape;361;g3497c3eb98c_0_211"/>
          <p:cNvGraphicFramePr/>
          <p:nvPr/>
        </p:nvGraphicFramePr>
        <p:xfrm>
          <a:off x="9504738" y="2965638"/>
          <a:ext cx="3000000" cy="3000000"/>
        </p:xfrm>
        <a:graphic>
          <a:graphicData uri="http://schemas.openxmlformats.org/drawingml/2006/table">
            <a:tbl>
              <a:tblPr>
                <a:noFill/>
                <a:tableStyleId>{BDC9AE81-5AAC-4BFA-B39E-40D2D5F6692E}</a:tableStyleId>
              </a:tblPr>
              <a:tblGrid>
                <a:gridCol w="623800"/>
                <a:gridCol w="623800"/>
                <a:gridCol w="588525"/>
              </a:tblGrid>
              <a:tr h="471675">
                <a:tc>
                  <a:txBody>
                    <a:bodyPr/>
                    <a:lstStyle/>
                    <a:p>
                      <a:pPr indent="0" lvl="0" marL="0" rtl="0" algn="l">
                        <a:spcBef>
                          <a:spcPts val="0"/>
                        </a:spcBef>
                        <a:spcAft>
                          <a:spcPts val="0"/>
                        </a:spcAft>
                        <a:buNone/>
                      </a:pPr>
                      <a:r>
                        <a:rPr lang="en-US" sz="1100"/>
                        <a:t>Motor</a:t>
                      </a:r>
                      <a:endParaRPr sz="1100"/>
                    </a:p>
                  </a:txBody>
                  <a:tcPr marT="63500" marB="63500" marR="63500" marL="63500"/>
                </a:tc>
                <a:tc>
                  <a:txBody>
                    <a:bodyPr/>
                    <a:lstStyle/>
                    <a:p>
                      <a:pPr indent="0" lvl="0" marL="0" rtl="0" algn="l">
                        <a:spcBef>
                          <a:spcPts val="0"/>
                        </a:spcBef>
                        <a:spcAft>
                          <a:spcPts val="0"/>
                        </a:spcAft>
                        <a:buNone/>
                      </a:pPr>
                      <a:r>
                        <a:rPr lang="en-US" sz="1100"/>
                        <a:t>C2000 GPIO</a:t>
                      </a:r>
                      <a:endParaRPr sz="1100"/>
                    </a:p>
                  </a:txBody>
                  <a:tcPr marT="63500" marB="63500" marR="63500" marL="63500"/>
                </a:tc>
                <a:tc>
                  <a:txBody>
                    <a:bodyPr/>
                    <a:lstStyle/>
                    <a:p>
                      <a:pPr indent="0" lvl="0" marL="0" rtl="0" algn="l">
                        <a:spcBef>
                          <a:spcPts val="0"/>
                        </a:spcBef>
                        <a:spcAft>
                          <a:spcPts val="0"/>
                        </a:spcAft>
                        <a:buNone/>
                      </a:pPr>
                      <a:r>
                        <a:rPr lang="en-US" sz="1100"/>
                        <a:t>Motion</a:t>
                      </a:r>
                      <a:endParaRPr sz="1100"/>
                    </a:p>
                  </a:txBody>
                  <a:tcPr marT="63500" marB="63500" marR="63500" marL="63500"/>
                </a:tc>
              </a:tr>
              <a:tr h="471675">
                <a:tc>
                  <a:txBody>
                    <a:bodyPr/>
                    <a:lstStyle/>
                    <a:p>
                      <a:pPr indent="0" lvl="0" marL="0" rtl="0" algn="l">
                        <a:spcBef>
                          <a:spcPts val="0"/>
                        </a:spcBef>
                        <a:spcAft>
                          <a:spcPts val="0"/>
                        </a:spcAft>
                        <a:buNone/>
                      </a:pPr>
                      <a:r>
                        <a:rPr lang="en-US" sz="1100"/>
                        <a:t>Motor 2</a:t>
                      </a:r>
                      <a:endParaRPr sz="1100"/>
                    </a:p>
                  </a:txBody>
                  <a:tcPr marT="63500" marB="63500" marR="63500" marL="63500"/>
                </a:tc>
                <a:tc>
                  <a:txBody>
                    <a:bodyPr/>
                    <a:lstStyle/>
                    <a:p>
                      <a:pPr indent="0" lvl="0" marL="0" rtl="0" algn="l">
                        <a:spcBef>
                          <a:spcPts val="0"/>
                        </a:spcBef>
                        <a:spcAft>
                          <a:spcPts val="0"/>
                        </a:spcAft>
                        <a:buNone/>
                      </a:pPr>
                      <a:r>
                        <a:rPr lang="en-US" sz="1100"/>
                        <a:t>GPIO 0</a:t>
                      </a:r>
                      <a:endParaRPr sz="1100"/>
                    </a:p>
                  </a:txBody>
                  <a:tcPr marT="63500" marB="63500" marR="63500" marL="63500"/>
                </a:tc>
                <a:tc>
                  <a:txBody>
                    <a:bodyPr/>
                    <a:lstStyle/>
                    <a:p>
                      <a:pPr indent="0" lvl="0" marL="0" rtl="0" algn="l">
                        <a:spcBef>
                          <a:spcPts val="0"/>
                        </a:spcBef>
                        <a:spcAft>
                          <a:spcPts val="0"/>
                        </a:spcAft>
                        <a:buNone/>
                      </a:pPr>
                      <a:r>
                        <a:rPr lang="en-US" sz="1100"/>
                        <a:t>PWM Signal</a:t>
                      </a:r>
                      <a:endParaRPr sz="1100"/>
                    </a:p>
                  </a:txBody>
                  <a:tcPr marT="63500" marB="63500" marR="63500" marL="63500"/>
                </a:tc>
              </a:tr>
              <a:tr h="471675">
                <a:tc>
                  <a:txBody>
                    <a:bodyPr/>
                    <a:lstStyle/>
                    <a:p>
                      <a:pPr indent="0" lvl="0" marL="0" rtl="0" algn="l">
                        <a:spcBef>
                          <a:spcPts val="0"/>
                        </a:spcBef>
                        <a:spcAft>
                          <a:spcPts val="0"/>
                        </a:spcAft>
                        <a:buNone/>
                      </a:pPr>
                      <a:r>
                        <a:rPr lang="en-US" sz="1100"/>
                        <a:t>Motor 3</a:t>
                      </a:r>
                      <a:endParaRPr sz="1100"/>
                    </a:p>
                  </a:txBody>
                  <a:tcPr marT="63500" marB="63500" marR="63500" marL="63500"/>
                </a:tc>
                <a:tc>
                  <a:txBody>
                    <a:bodyPr/>
                    <a:lstStyle/>
                    <a:p>
                      <a:pPr indent="0" lvl="0" marL="0" rtl="0" algn="l">
                        <a:spcBef>
                          <a:spcPts val="0"/>
                        </a:spcBef>
                        <a:spcAft>
                          <a:spcPts val="0"/>
                        </a:spcAft>
                        <a:buNone/>
                      </a:pPr>
                      <a:r>
                        <a:rPr lang="en-US" sz="1100"/>
                        <a:t>GPIO 1</a:t>
                      </a:r>
                      <a:endParaRPr sz="1100"/>
                    </a:p>
                  </a:txBody>
                  <a:tcPr marT="63500" marB="63500" marR="63500" marL="63500"/>
                </a:tc>
                <a:tc>
                  <a:txBody>
                    <a:bodyPr/>
                    <a:lstStyle/>
                    <a:p>
                      <a:pPr indent="0" lvl="0" marL="0" rtl="0" algn="l">
                        <a:spcBef>
                          <a:spcPts val="0"/>
                        </a:spcBef>
                        <a:spcAft>
                          <a:spcPts val="0"/>
                        </a:spcAft>
                        <a:buNone/>
                      </a:pPr>
                      <a:r>
                        <a:rPr lang="en-US" sz="1100"/>
                        <a:t>PWM Signal</a:t>
                      </a:r>
                      <a:endParaRPr sz="1100"/>
                    </a:p>
                  </a:txBody>
                  <a:tcPr marT="63500" marB="63500" marR="63500" marL="63500"/>
                </a:tc>
              </a:tr>
              <a:tr h="100000">
                <a:tc>
                  <a:txBody>
                    <a:bodyPr/>
                    <a:lstStyle/>
                    <a:p>
                      <a:pPr indent="0" lvl="0" marL="0" rtl="0" algn="l">
                        <a:spcBef>
                          <a:spcPts val="0"/>
                        </a:spcBef>
                        <a:spcAft>
                          <a:spcPts val="0"/>
                        </a:spcAft>
                        <a:buNone/>
                      </a:pPr>
                      <a:r>
                        <a:rPr lang="en-US" sz="1100"/>
                        <a:t>Motor 4</a:t>
                      </a:r>
                      <a:endParaRPr sz="1100"/>
                    </a:p>
                  </a:txBody>
                  <a:tcPr marT="63500" marB="63500" marR="63500" marL="63500"/>
                </a:tc>
                <a:tc>
                  <a:txBody>
                    <a:bodyPr/>
                    <a:lstStyle/>
                    <a:p>
                      <a:pPr indent="0" lvl="0" marL="0" rtl="0" algn="l">
                        <a:spcBef>
                          <a:spcPts val="0"/>
                        </a:spcBef>
                        <a:spcAft>
                          <a:spcPts val="0"/>
                        </a:spcAft>
                        <a:buNone/>
                      </a:pPr>
                      <a:r>
                        <a:rPr lang="en-US" sz="1100"/>
                        <a:t>GPIO 6</a:t>
                      </a:r>
                      <a:endParaRPr sz="1100"/>
                    </a:p>
                  </a:txBody>
                  <a:tcPr marT="63500" marB="63500" marR="63500" marL="63500"/>
                </a:tc>
                <a:tc>
                  <a:txBody>
                    <a:bodyPr/>
                    <a:lstStyle/>
                    <a:p>
                      <a:pPr indent="0" lvl="0" marL="0" rtl="0" algn="l">
                        <a:spcBef>
                          <a:spcPts val="0"/>
                        </a:spcBef>
                        <a:spcAft>
                          <a:spcPts val="0"/>
                        </a:spcAft>
                        <a:buNone/>
                      </a:pPr>
                      <a:r>
                        <a:rPr lang="en-US" sz="1100"/>
                        <a:t>PWM Signal</a:t>
                      </a:r>
                      <a:endParaRPr sz="1100"/>
                    </a:p>
                  </a:txBody>
                  <a:tcPr marT="63500" marB="63500" marR="63500" marL="63500"/>
                </a:tc>
              </a:tr>
              <a:tr h="471675">
                <a:tc>
                  <a:txBody>
                    <a:bodyPr/>
                    <a:lstStyle/>
                    <a:p>
                      <a:pPr indent="0" lvl="0" marL="0" rtl="0" algn="l">
                        <a:spcBef>
                          <a:spcPts val="0"/>
                        </a:spcBef>
                        <a:spcAft>
                          <a:spcPts val="0"/>
                        </a:spcAft>
                        <a:buNone/>
                      </a:pPr>
                      <a:r>
                        <a:rPr lang="en-US" sz="1100"/>
                        <a:t>Motor 5</a:t>
                      </a:r>
                      <a:endParaRPr sz="1100"/>
                    </a:p>
                  </a:txBody>
                  <a:tcPr marT="63500" marB="63500" marR="63500" marL="63500"/>
                </a:tc>
                <a:tc>
                  <a:txBody>
                    <a:bodyPr/>
                    <a:lstStyle/>
                    <a:p>
                      <a:pPr indent="0" lvl="0" marL="0" rtl="0" algn="l">
                        <a:spcBef>
                          <a:spcPts val="0"/>
                        </a:spcBef>
                        <a:spcAft>
                          <a:spcPts val="0"/>
                        </a:spcAft>
                        <a:buNone/>
                      </a:pPr>
                      <a:r>
                        <a:rPr lang="en-US" sz="1100"/>
                        <a:t>GPIO 7</a:t>
                      </a:r>
                      <a:endParaRPr sz="1100"/>
                    </a:p>
                  </a:txBody>
                  <a:tcPr marT="63500" marB="63500" marR="63500" marL="63500"/>
                </a:tc>
                <a:tc>
                  <a:txBody>
                    <a:bodyPr/>
                    <a:lstStyle/>
                    <a:p>
                      <a:pPr indent="0" lvl="0" marL="0" rtl="0" algn="l">
                        <a:spcBef>
                          <a:spcPts val="0"/>
                        </a:spcBef>
                        <a:spcAft>
                          <a:spcPts val="0"/>
                        </a:spcAft>
                        <a:buNone/>
                      </a:pPr>
                      <a:r>
                        <a:rPr lang="en-US" sz="1100"/>
                        <a:t>PWM Signal</a:t>
                      </a:r>
                      <a:endParaRPr sz="1100"/>
                    </a:p>
                  </a:txBody>
                  <a:tcPr marT="63500" marB="63500" marR="63500" marL="63500"/>
                </a:tc>
              </a:tr>
            </a:tbl>
          </a:graphicData>
        </a:graphic>
      </p:graphicFrame>
      <p:graphicFrame>
        <p:nvGraphicFramePr>
          <p:cNvPr id="362" name="Google Shape;362;g3497c3eb98c_0_211"/>
          <p:cNvGraphicFramePr/>
          <p:nvPr/>
        </p:nvGraphicFramePr>
        <p:xfrm>
          <a:off x="740500" y="4612375"/>
          <a:ext cx="3000000" cy="3000000"/>
        </p:xfrm>
        <a:graphic>
          <a:graphicData uri="http://schemas.openxmlformats.org/drawingml/2006/table">
            <a:tbl>
              <a:tblPr>
                <a:noFill/>
                <a:tableStyleId>{BDC9AE81-5AAC-4BFA-B39E-40D2D5F6692E}</a:tableStyleId>
              </a:tblPr>
              <a:tblGrid>
                <a:gridCol w="684550"/>
                <a:gridCol w="684550"/>
                <a:gridCol w="684550"/>
                <a:gridCol w="684550"/>
              </a:tblGrid>
              <a:tr h="429825">
                <a:tc>
                  <a:txBody>
                    <a:bodyPr/>
                    <a:lstStyle/>
                    <a:p>
                      <a:pPr indent="0" lvl="0" marL="0" rtl="0" algn="l">
                        <a:spcBef>
                          <a:spcPts val="0"/>
                        </a:spcBef>
                        <a:spcAft>
                          <a:spcPts val="0"/>
                        </a:spcAft>
                        <a:buNone/>
                      </a:pPr>
                      <a:r>
                        <a:rPr lang="en-US" sz="1100"/>
                        <a:t>Motor</a:t>
                      </a:r>
                      <a:endParaRPr sz="1100"/>
                    </a:p>
                  </a:txBody>
                  <a:tcPr marT="63500" marB="63500" marR="63500" marL="63500"/>
                </a:tc>
                <a:tc>
                  <a:txBody>
                    <a:bodyPr/>
                    <a:lstStyle/>
                    <a:p>
                      <a:pPr indent="0" lvl="0" marL="0" rtl="0" algn="l">
                        <a:spcBef>
                          <a:spcPts val="0"/>
                        </a:spcBef>
                        <a:spcAft>
                          <a:spcPts val="0"/>
                        </a:spcAft>
                        <a:buNone/>
                      </a:pPr>
                      <a:r>
                        <a:rPr lang="en-US" sz="1100"/>
                        <a:t>C2000 GPIO</a:t>
                      </a:r>
                      <a:endParaRPr sz="1100"/>
                    </a:p>
                  </a:txBody>
                  <a:tcPr marT="63500" marB="63500" marR="63500" marL="63500"/>
                </a:tc>
                <a:tc>
                  <a:txBody>
                    <a:bodyPr/>
                    <a:lstStyle/>
                    <a:p>
                      <a:pPr indent="0" lvl="0" marL="0" rtl="0" algn="l">
                        <a:spcBef>
                          <a:spcPts val="0"/>
                        </a:spcBef>
                        <a:spcAft>
                          <a:spcPts val="0"/>
                        </a:spcAft>
                        <a:buNone/>
                      </a:pPr>
                      <a:r>
                        <a:rPr lang="en-US" sz="1100"/>
                        <a:t>ESP32</a:t>
                      </a:r>
                      <a:r>
                        <a:rPr lang="en-US" sz="1100"/>
                        <a:t> GPIO</a:t>
                      </a:r>
                      <a:endParaRPr sz="1100"/>
                    </a:p>
                  </a:txBody>
                  <a:tcPr marT="63500" marB="63500" marR="63500" marL="63500"/>
                </a:tc>
                <a:tc>
                  <a:txBody>
                    <a:bodyPr/>
                    <a:lstStyle/>
                    <a:p>
                      <a:pPr indent="0" lvl="0" marL="0" rtl="0" algn="l">
                        <a:spcBef>
                          <a:spcPts val="0"/>
                        </a:spcBef>
                        <a:spcAft>
                          <a:spcPts val="0"/>
                        </a:spcAft>
                        <a:buNone/>
                      </a:pPr>
                      <a:r>
                        <a:rPr lang="en-US" sz="1100"/>
                        <a:t>Motion</a:t>
                      </a:r>
                      <a:endParaRPr sz="1100"/>
                    </a:p>
                  </a:txBody>
                  <a:tcPr marT="63500" marB="63500" marR="63500" marL="63500"/>
                </a:tc>
              </a:tr>
              <a:tr h="352525">
                <a:tc>
                  <a:txBody>
                    <a:bodyPr/>
                    <a:lstStyle/>
                    <a:p>
                      <a:pPr indent="0" lvl="0" marL="0" rtl="0" algn="l">
                        <a:spcBef>
                          <a:spcPts val="0"/>
                        </a:spcBef>
                        <a:spcAft>
                          <a:spcPts val="0"/>
                        </a:spcAft>
                        <a:buNone/>
                      </a:pPr>
                      <a:r>
                        <a:rPr lang="en-US" sz="1100"/>
                        <a:t>Motor 1 </a:t>
                      </a:r>
                      <a:endParaRPr sz="1100"/>
                    </a:p>
                  </a:txBody>
                  <a:tcPr marT="63500" marB="63500" marR="63500" marL="63500"/>
                </a:tc>
                <a:tc>
                  <a:txBody>
                    <a:bodyPr/>
                    <a:lstStyle/>
                    <a:p>
                      <a:pPr indent="0" lvl="0" marL="0" rtl="0" algn="l">
                        <a:spcBef>
                          <a:spcPts val="0"/>
                        </a:spcBef>
                        <a:spcAft>
                          <a:spcPts val="0"/>
                        </a:spcAft>
                        <a:buNone/>
                      </a:pPr>
                      <a:r>
                        <a:rPr lang="en-US" sz="1100"/>
                        <a:t>GPIO 15</a:t>
                      </a:r>
                      <a:endParaRPr sz="1100"/>
                    </a:p>
                  </a:txBody>
                  <a:tcPr marT="63500" marB="63500" marR="63500" marL="63500"/>
                </a:tc>
                <a:tc>
                  <a:txBody>
                    <a:bodyPr/>
                    <a:lstStyle/>
                    <a:p>
                      <a:pPr indent="0" lvl="0" marL="0" rtl="0" algn="l">
                        <a:spcBef>
                          <a:spcPts val="0"/>
                        </a:spcBef>
                        <a:spcAft>
                          <a:spcPts val="0"/>
                        </a:spcAft>
                        <a:buNone/>
                      </a:pPr>
                      <a:r>
                        <a:rPr lang="en-US" sz="1100"/>
                        <a:t>GPIO 13</a:t>
                      </a:r>
                      <a:endParaRPr sz="1100"/>
                    </a:p>
                  </a:txBody>
                  <a:tcPr marT="63500" marB="63500" marR="63500" marL="63500"/>
                </a:tc>
                <a:tc>
                  <a:txBody>
                    <a:bodyPr/>
                    <a:lstStyle/>
                    <a:p>
                      <a:pPr indent="0" lvl="0" marL="0" rtl="0" algn="l">
                        <a:spcBef>
                          <a:spcPts val="0"/>
                        </a:spcBef>
                        <a:spcAft>
                          <a:spcPts val="0"/>
                        </a:spcAft>
                        <a:buNone/>
                      </a:pPr>
                      <a:r>
                        <a:rPr lang="en-US" sz="1100"/>
                        <a:t>LEFT</a:t>
                      </a:r>
                      <a:endParaRPr sz="1100"/>
                    </a:p>
                  </a:txBody>
                  <a:tcPr marT="63500" marB="63500" marR="63500" marL="63500"/>
                </a:tc>
              </a:tr>
              <a:tr h="352525">
                <a:tc>
                  <a:txBody>
                    <a:bodyPr/>
                    <a:lstStyle/>
                    <a:p>
                      <a:pPr indent="0" lvl="0" marL="0" rtl="0" algn="l">
                        <a:spcBef>
                          <a:spcPts val="0"/>
                        </a:spcBef>
                        <a:spcAft>
                          <a:spcPts val="0"/>
                        </a:spcAft>
                        <a:buNone/>
                      </a:pPr>
                      <a:r>
                        <a:rPr lang="en-US" sz="1100"/>
                        <a:t>Motor 1</a:t>
                      </a:r>
                      <a:endParaRPr sz="1100"/>
                    </a:p>
                  </a:txBody>
                  <a:tcPr marT="63500" marB="63500" marR="63500" marL="63500"/>
                </a:tc>
                <a:tc>
                  <a:txBody>
                    <a:bodyPr/>
                    <a:lstStyle/>
                    <a:p>
                      <a:pPr indent="0" lvl="0" marL="0" rtl="0" algn="l">
                        <a:spcBef>
                          <a:spcPts val="0"/>
                        </a:spcBef>
                        <a:spcAft>
                          <a:spcPts val="0"/>
                        </a:spcAft>
                        <a:buNone/>
                      </a:pPr>
                      <a:r>
                        <a:rPr lang="en-US" sz="1100"/>
                        <a:t>GPIO 16</a:t>
                      </a:r>
                      <a:endParaRPr sz="1100"/>
                    </a:p>
                  </a:txBody>
                  <a:tcPr marT="63500" marB="63500" marR="63500" marL="63500"/>
                </a:tc>
                <a:tc>
                  <a:txBody>
                    <a:bodyPr/>
                    <a:lstStyle/>
                    <a:p>
                      <a:pPr indent="0" lvl="0" marL="0" rtl="0" algn="l">
                        <a:spcBef>
                          <a:spcPts val="0"/>
                        </a:spcBef>
                        <a:spcAft>
                          <a:spcPts val="0"/>
                        </a:spcAft>
                        <a:buNone/>
                      </a:pPr>
                      <a:r>
                        <a:rPr lang="en-US" sz="1100"/>
                        <a:t>GPIO 12</a:t>
                      </a:r>
                      <a:endParaRPr sz="1100"/>
                    </a:p>
                  </a:txBody>
                  <a:tcPr marT="63500" marB="63500" marR="63500" marL="63500"/>
                </a:tc>
                <a:tc>
                  <a:txBody>
                    <a:bodyPr/>
                    <a:lstStyle/>
                    <a:p>
                      <a:pPr indent="0" lvl="0" marL="0" rtl="0" algn="l">
                        <a:spcBef>
                          <a:spcPts val="0"/>
                        </a:spcBef>
                        <a:spcAft>
                          <a:spcPts val="0"/>
                        </a:spcAft>
                        <a:buNone/>
                      </a:pPr>
                      <a:r>
                        <a:rPr lang="en-US" sz="1100"/>
                        <a:t>RIGHT</a:t>
                      </a:r>
                      <a:endParaRPr sz="1100"/>
                    </a:p>
                  </a:txBody>
                  <a:tcPr marT="63500" marB="63500" marR="63500" marL="63500"/>
                </a:tc>
              </a:tr>
            </a:tbl>
          </a:graphicData>
        </a:graphic>
      </p:graphicFrame>
      <p:graphicFrame>
        <p:nvGraphicFramePr>
          <p:cNvPr id="363" name="Google Shape;363;g3497c3eb98c_0_211"/>
          <p:cNvGraphicFramePr/>
          <p:nvPr/>
        </p:nvGraphicFramePr>
        <p:xfrm>
          <a:off x="740500" y="2708825"/>
          <a:ext cx="3000000" cy="3000000"/>
        </p:xfrm>
        <a:graphic>
          <a:graphicData uri="http://schemas.openxmlformats.org/drawingml/2006/table">
            <a:tbl>
              <a:tblPr>
                <a:noFill/>
                <a:tableStyleId>{BDC9AE81-5AAC-4BFA-B39E-40D2D5F6692E}</a:tableStyleId>
              </a:tblPr>
              <a:tblGrid>
                <a:gridCol w="684550"/>
                <a:gridCol w="684550"/>
                <a:gridCol w="684550"/>
                <a:gridCol w="684550"/>
              </a:tblGrid>
              <a:tr h="389575">
                <a:tc>
                  <a:txBody>
                    <a:bodyPr/>
                    <a:lstStyle/>
                    <a:p>
                      <a:pPr indent="0" lvl="0" marL="0" rtl="0" algn="l">
                        <a:spcBef>
                          <a:spcPts val="0"/>
                        </a:spcBef>
                        <a:spcAft>
                          <a:spcPts val="0"/>
                        </a:spcAft>
                        <a:buNone/>
                      </a:pPr>
                      <a:r>
                        <a:rPr lang="en-US" sz="1100"/>
                        <a:t>Motor</a:t>
                      </a:r>
                      <a:endParaRPr sz="1100"/>
                    </a:p>
                  </a:txBody>
                  <a:tcPr marT="63500" marB="63500" marR="63500" marL="63500"/>
                </a:tc>
                <a:tc>
                  <a:txBody>
                    <a:bodyPr/>
                    <a:lstStyle/>
                    <a:p>
                      <a:pPr indent="0" lvl="0" marL="0" rtl="0" algn="l">
                        <a:spcBef>
                          <a:spcPts val="0"/>
                        </a:spcBef>
                        <a:spcAft>
                          <a:spcPts val="0"/>
                        </a:spcAft>
                        <a:buNone/>
                      </a:pPr>
                      <a:r>
                        <a:rPr lang="en-US" sz="1100"/>
                        <a:t>Button</a:t>
                      </a:r>
                      <a:endParaRPr sz="1100"/>
                    </a:p>
                  </a:txBody>
                  <a:tcPr marT="63500" marB="63500" marR="63500" marL="63500"/>
                </a:tc>
                <a:tc>
                  <a:txBody>
                    <a:bodyPr/>
                    <a:lstStyle/>
                    <a:p>
                      <a:pPr indent="0" lvl="0" marL="0" rtl="0" algn="l">
                        <a:spcBef>
                          <a:spcPts val="0"/>
                        </a:spcBef>
                        <a:spcAft>
                          <a:spcPts val="0"/>
                        </a:spcAft>
                        <a:buNone/>
                      </a:pPr>
                      <a:r>
                        <a:rPr lang="en-US" sz="1100"/>
                        <a:t>C2000 GPIO</a:t>
                      </a:r>
                      <a:endParaRPr sz="1100"/>
                    </a:p>
                  </a:txBody>
                  <a:tcPr marT="63500" marB="63500" marR="63500" marL="63500"/>
                </a:tc>
                <a:tc>
                  <a:txBody>
                    <a:bodyPr/>
                    <a:lstStyle/>
                    <a:p>
                      <a:pPr indent="0" lvl="0" marL="0" rtl="0" algn="l">
                        <a:spcBef>
                          <a:spcPts val="0"/>
                        </a:spcBef>
                        <a:spcAft>
                          <a:spcPts val="0"/>
                        </a:spcAft>
                        <a:buNone/>
                      </a:pPr>
                      <a:r>
                        <a:rPr lang="en-US" sz="1100"/>
                        <a:t>Motion</a:t>
                      </a:r>
                      <a:endParaRPr sz="1100"/>
                    </a:p>
                  </a:txBody>
                  <a:tcPr marT="63500" marB="63500" marR="63500" marL="63500"/>
                </a:tc>
              </a:tr>
              <a:tr h="389575">
                <a:tc>
                  <a:txBody>
                    <a:bodyPr/>
                    <a:lstStyle/>
                    <a:p>
                      <a:pPr indent="0" lvl="0" marL="0" rtl="0" algn="l">
                        <a:spcBef>
                          <a:spcPts val="0"/>
                        </a:spcBef>
                        <a:spcAft>
                          <a:spcPts val="0"/>
                        </a:spcAft>
                        <a:buNone/>
                      </a:pPr>
                      <a:r>
                        <a:rPr lang="en-US" sz="1100"/>
                        <a:t>Motor 1</a:t>
                      </a:r>
                      <a:endParaRPr sz="1100"/>
                    </a:p>
                  </a:txBody>
                  <a:tcPr marT="63500" marB="63500" marR="63500" marL="63500"/>
                </a:tc>
                <a:tc>
                  <a:txBody>
                    <a:bodyPr/>
                    <a:lstStyle/>
                    <a:p>
                      <a:pPr indent="0" lvl="0" marL="0" rtl="0" algn="l">
                        <a:spcBef>
                          <a:spcPts val="0"/>
                        </a:spcBef>
                        <a:spcAft>
                          <a:spcPts val="0"/>
                        </a:spcAft>
                        <a:buNone/>
                      </a:pPr>
                      <a:r>
                        <a:rPr lang="en-US" sz="1100"/>
                        <a:t>Button 1</a:t>
                      </a:r>
                      <a:endParaRPr sz="1100"/>
                    </a:p>
                  </a:txBody>
                  <a:tcPr marT="63500" marB="63500" marR="63500" marL="63500"/>
                </a:tc>
                <a:tc>
                  <a:txBody>
                    <a:bodyPr/>
                    <a:lstStyle/>
                    <a:p>
                      <a:pPr indent="0" lvl="0" marL="0" rtl="0" algn="l">
                        <a:spcBef>
                          <a:spcPts val="0"/>
                        </a:spcBef>
                        <a:spcAft>
                          <a:spcPts val="0"/>
                        </a:spcAft>
                        <a:buNone/>
                      </a:pPr>
                      <a:r>
                        <a:rPr lang="en-US" sz="1100"/>
                        <a:t>GPIO 14</a:t>
                      </a:r>
                      <a:endParaRPr sz="1100"/>
                    </a:p>
                  </a:txBody>
                  <a:tcPr marT="63500" marB="63500" marR="63500" marL="63500"/>
                </a:tc>
                <a:tc>
                  <a:txBody>
                    <a:bodyPr/>
                    <a:lstStyle/>
                    <a:p>
                      <a:pPr indent="0" lvl="0" marL="0" rtl="0" algn="l">
                        <a:spcBef>
                          <a:spcPts val="0"/>
                        </a:spcBef>
                        <a:spcAft>
                          <a:spcPts val="0"/>
                        </a:spcAft>
                        <a:buNone/>
                      </a:pPr>
                      <a:r>
                        <a:rPr lang="en-US" sz="1100"/>
                        <a:t>LEFT</a:t>
                      </a:r>
                      <a:endParaRPr sz="1100"/>
                    </a:p>
                  </a:txBody>
                  <a:tcPr marT="63500" marB="63500" marR="63500" marL="63500"/>
                </a:tc>
              </a:tr>
              <a:tr h="389575">
                <a:tc>
                  <a:txBody>
                    <a:bodyPr/>
                    <a:lstStyle/>
                    <a:p>
                      <a:pPr indent="0" lvl="0" marL="0" rtl="0" algn="l">
                        <a:spcBef>
                          <a:spcPts val="0"/>
                        </a:spcBef>
                        <a:spcAft>
                          <a:spcPts val="0"/>
                        </a:spcAft>
                        <a:buNone/>
                      </a:pPr>
                      <a:r>
                        <a:rPr lang="en-US" sz="1100"/>
                        <a:t>Motor 1</a:t>
                      </a:r>
                      <a:endParaRPr sz="1100"/>
                    </a:p>
                  </a:txBody>
                  <a:tcPr marT="63500" marB="63500" marR="63500" marL="63500"/>
                </a:tc>
                <a:tc>
                  <a:txBody>
                    <a:bodyPr/>
                    <a:lstStyle/>
                    <a:p>
                      <a:pPr indent="0" lvl="0" marL="0" rtl="0" algn="l">
                        <a:spcBef>
                          <a:spcPts val="0"/>
                        </a:spcBef>
                        <a:spcAft>
                          <a:spcPts val="0"/>
                        </a:spcAft>
                        <a:buNone/>
                      </a:pPr>
                      <a:r>
                        <a:rPr lang="en-US" sz="1100"/>
                        <a:t>Button 2</a:t>
                      </a:r>
                      <a:endParaRPr sz="1100"/>
                    </a:p>
                  </a:txBody>
                  <a:tcPr marT="63500" marB="63500" marR="63500" marL="63500"/>
                </a:tc>
                <a:tc>
                  <a:txBody>
                    <a:bodyPr/>
                    <a:lstStyle/>
                    <a:p>
                      <a:pPr indent="0" lvl="0" marL="0" rtl="0" algn="l">
                        <a:spcBef>
                          <a:spcPts val="0"/>
                        </a:spcBef>
                        <a:spcAft>
                          <a:spcPts val="0"/>
                        </a:spcAft>
                        <a:buNone/>
                      </a:pPr>
                      <a:r>
                        <a:rPr lang="en-US" sz="1100"/>
                        <a:t>GPIO 12</a:t>
                      </a:r>
                      <a:endParaRPr sz="1100"/>
                    </a:p>
                  </a:txBody>
                  <a:tcPr marT="63500" marB="63500" marR="63500" marL="63500"/>
                </a:tc>
                <a:tc>
                  <a:txBody>
                    <a:bodyPr/>
                    <a:lstStyle/>
                    <a:p>
                      <a:pPr indent="0" lvl="0" marL="0" rtl="0" algn="l">
                        <a:spcBef>
                          <a:spcPts val="0"/>
                        </a:spcBef>
                        <a:spcAft>
                          <a:spcPts val="0"/>
                        </a:spcAft>
                        <a:buNone/>
                      </a:pPr>
                      <a:r>
                        <a:rPr lang="en-US" sz="1100"/>
                        <a:t>RIGHT</a:t>
                      </a:r>
                      <a:endParaRPr sz="1100"/>
                    </a:p>
                  </a:txBody>
                  <a:tcPr marT="63500" marB="63500" marR="63500" marL="63500"/>
                </a:tc>
              </a:tr>
            </a:tbl>
          </a:graphicData>
        </a:graphic>
      </p:graphicFrame>
      <p:sp>
        <p:nvSpPr>
          <p:cNvPr id="364" name="Google Shape;364;g3497c3eb98c_0_211"/>
          <p:cNvSpPr txBox="1"/>
          <p:nvPr/>
        </p:nvSpPr>
        <p:spPr>
          <a:xfrm>
            <a:off x="609600" y="2002775"/>
            <a:ext cx="30000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500">
                <a:solidFill>
                  <a:schemeClr val="dk1"/>
                </a:solidFill>
              </a:rPr>
              <a:t>MCU Board #1 (BLDC Motor)</a:t>
            </a:r>
            <a:endParaRPr sz="1500"/>
          </a:p>
        </p:txBody>
      </p:sp>
      <p:sp>
        <p:nvSpPr>
          <p:cNvPr id="365" name="Google Shape;365;g3497c3eb98c_0_211"/>
          <p:cNvSpPr txBox="1"/>
          <p:nvPr/>
        </p:nvSpPr>
        <p:spPr>
          <a:xfrm>
            <a:off x="609600" y="235482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100">
                <a:solidFill>
                  <a:schemeClr val="dk1"/>
                </a:solidFill>
              </a:rPr>
              <a:t>Connection Mapping: (C2000 to ESP-32)</a:t>
            </a:r>
            <a:endParaRPr/>
          </a:p>
        </p:txBody>
      </p:sp>
      <p:sp>
        <p:nvSpPr>
          <p:cNvPr id="366" name="Google Shape;366;g3497c3eb98c_0_211"/>
          <p:cNvSpPr txBox="1"/>
          <p:nvPr/>
        </p:nvSpPr>
        <p:spPr>
          <a:xfrm>
            <a:off x="609600" y="424842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100">
                <a:solidFill>
                  <a:schemeClr val="dk1"/>
                </a:solidFill>
              </a:rPr>
              <a:t>Connection Mapping: (Button to C2000)</a:t>
            </a:r>
            <a:endParaRPr/>
          </a:p>
        </p:txBody>
      </p:sp>
      <p:sp>
        <p:nvSpPr>
          <p:cNvPr id="367" name="Google Shape;367;g3497c3eb98c_0_211"/>
          <p:cNvSpPr txBox="1"/>
          <p:nvPr/>
        </p:nvSpPr>
        <p:spPr>
          <a:xfrm>
            <a:off x="4994113" y="2002775"/>
            <a:ext cx="30000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500">
                <a:solidFill>
                  <a:schemeClr val="dk1"/>
                </a:solidFill>
              </a:rPr>
              <a:t>MCU Board #2 (Servo Motors)</a:t>
            </a:r>
            <a:endParaRPr sz="1500"/>
          </a:p>
        </p:txBody>
      </p:sp>
      <p:sp>
        <p:nvSpPr>
          <p:cNvPr id="368" name="Google Shape;368;g3497c3eb98c_0_211"/>
          <p:cNvSpPr txBox="1"/>
          <p:nvPr/>
        </p:nvSpPr>
        <p:spPr>
          <a:xfrm>
            <a:off x="9378650" y="2418275"/>
            <a:ext cx="20883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100">
                <a:solidFill>
                  <a:schemeClr val="dk1"/>
                </a:solidFill>
              </a:rPr>
              <a:t>Connection Mapping: (C2000 to Cobot Servos)</a:t>
            </a:r>
            <a:endParaRPr/>
          </a:p>
        </p:txBody>
      </p:sp>
      <p:sp>
        <p:nvSpPr>
          <p:cNvPr id="369" name="Google Shape;369;g3497c3eb98c_0_211"/>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Adrian Guzman</a:t>
            </a:r>
            <a:endParaRPr sz="32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497c3eb98c_0_279"/>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MCU/Processing: Design Accomplishments</a:t>
            </a:r>
            <a:endParaRPr/>
          </a:p>
        </p:txBody>
      </p:sp>
      <p:sp>
        <p:nvSpPr>
          <p:cNvPr id="376" name="Google Shape;376;g3497c3eb98c_0_279"/>
          <p:cNvSpPr txBox="1"/>
          <p:nvPr/>
        </p:nvSpPr>
        <p:spPr>
          <a:xfrm>
            <a:off x="609600" y="1852875"/>
            <a:ext cx="6951600" cy="45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000">
                <a:solidFill>
                  <a:schemeClr val="dk1"/>
                </a:solidFill>
              </a:rPr>
              <a:t>Challenges Encountered</a:t>
            </a:r>
            <a:endParaRPr b="1" sz="2000">
              <a:solidFill>
                <a:schemeClr val="dk1"/>
              </a:solidFill>
            </a:endParaRPr>
          </a:p>
          <a:p>
            <a:pPr indent="-317500" lvl="0" marL="457200" rtl="0" algn="l">
              <a:spcBef>
                <a:spcPts val="0"/>
              </a:spcBef>
              <a:spcAft>
                <a:spcPts val="0"/>
              </a:spcAft>
              <a:buClr>
                <a:schemeClr val="dk1"/>
              </a:buClr>
              <a:buSzPts val="1400"/>
              <a:buChar char="●"/>
            </a:pPr>
            <a:r>
              <a:rPr b="1" lang="en-US">
                <a:solidFill>
                  <a:schemeClr val="dk1"/>
                </a:solidFill>
              </a:rPr>
              <a:t>Flashing Software Issues</a:t>
            </a:r>
            <a:endParaRPr b="1">
              <a:solidFill>
                <a:schemeClr val="dk1"/>
              </a:solidFill>
            </a:endParaRPr>
          </a:p>
          <a:p>
            <a:pPr indent="-317500" lvl="1" marL="914400" rtl="0" algn="l">
              <a:spcBef>
                <a:spcPts val="0"/>
              </a:spcBef>
              <a:spcAft>
                <a:spcPts val="0"/>
              </a:spcAft>
              <a:buClr>
                <a:schemeClr val="dk1"/>
              </a:buClr>
              <a:buSzPts val="1400"/>
              <a:buChar char="○"/>
            </a:pPr>
            <a:r>
              <a:rPr i="1" lang="en-US">
                <a:solidFill>
                  <a:schemeClr val="dk1"/>
                </a:solidFill>
              </a:rPr>
              <a:t>Low Power Mode Error: </a:t>
            </a:r>
            <a:r>
              <a:rPr lang="en-US">
                <a:solidFill>
                  <a:schemeClr val="dk1"/>
                </a:solidFill>
              </a:rPr>
              <a:t>CCS failed to flash MCU #1 (BLDC) when powered by 3.3V from external supply.</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Resolved by powering via LaunchPad.</a:t>
            </a:r>
            <a:endParaRPr>
              <a:solidFill>
                <a:schemeClr val="dk1"/>
              </a:solidFill>
            </a:endParaRPr>
          </a:p>
          <a:p>
            <a:pPr indent="-317500" lvl="1" marL="914400" rtl="0" algn="l">
              <a:spcBef>
                <a:spcPts val="0"/>
              </a:spcBef>
              <a:spcAft>
                <a:spcPts val="0"/>
              </a:spcAft>
              <a:buClr>
                <a:schemeClr val="dk1"/>
              </a:buClr>
              <a:buSzPts val="1400"/>
              <a:buChar char="○"/>
            </a:pPr>
            <a:r>
              <a:rPr i="1" lang="en-US">
                <a:solidFill>
                  <a:schemeClr val="dk1"/>
                </a:solidFill>
              </a:rPr>
              <a:t>Flash Memory Limitation:</a:t>
            </a:r>
            <a:r>
              <a:rPr lang="en-US">
                <a:solidFill>
                  <a:schemeClr val="dk1"/>
                </a:solidFill>
              </a:rPr>
              <a:t> MCU #1 (BLDC) lost program on power-off.</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Required re-flashing at each boot</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No issue on MCU #2 (Servo), which retains memory.</a:t>
            </a:r>
            <a:endParaRPr>
              <a:solidFill>
                <a:schemeClr val="dk1"/>
              </a:solidFill>
            </a:endParaRPr>
          </a:p>
          <a:p>
            <a:pPr indent="-317500" lvl="0" marL="457200" rtl="0" algn="l">
              <a:spcBef>
                <a:spcPts val="0"/>
              </a:spcBef>
              <a:spcAft>
                <a:spcPts val="0"/>
              </a:spcAft>
              <a:buClr>
                <a:schemeClr val="dk1"/>
              </a:buClr>
              <a:buSzPts val="1400"/>
              <a:buChar char="●"/>
            </a:pPr>
            <a:r>
              <a:rPr b="1" lang="en-US">
                <a:solidFill>
                  <a:schemeClr val="dk1"/>
                </a:solidFill>
              </a:rPr>
              <a:t>C2000 Ware Development Hurdles</a:t>
            </a:r>
            <a:endParaRPr b="1">
              <a:solidFill>
                <a:schemeClr val="dk1"/>
              </a:solidFill>
            </a:endParaRPr>
          </a:p>
          <a:p>
            <a:pPr indent="-317500" lvl="1" marL="914400" rtl="0" algn="l">
              <a:spcBef>
                <a:spcPts val="0"/>
              </a:spcBef>
              <a:spcAft>
                <a:spcPts val="0"/>
              </a:spcAft>
              <a:buClr>
                <a:schemeClr val="dk1"/>
              </a:buClr>
              <a:buSzPts val="1400"/>
              <a:buChar char="○"/>
            </a:pPr>
            <a:r>
              <a:rPr i="1" lang="en-US">
                <a:solidFill>
                  <a:schemeClr val="dk1"/>
                </a:solidFill>
              </a:rPr>
              <a:t>Example Projects:</a:t>
            </a:r>
            <a:r>
              <a:rPr lang="en-US">
                <a:solidFill>
                  <a:schemeClr val="dk1"/>
                </a:solidFill>
              </a:rPr>
              <a:t> Helpful initially, but editing caused frequent errors–especially between Driverlib and Bitfield styles of programming.</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Learned differences in includes, function syntax, and structure</a:t>
            </a:r>
            <a:endParaRPr>
              <a:solidFill>
                <a:schemeClr val="dk1"/>
              </a:solidFill>
            </a:endParaRPr>
          </a:p>
          <a:p>
            <a:pPr indent="-317500" lvl="1" marL="914400" rtl="0" algn="l">
              <a:spcBef>
                <a:spcPts val="0"/>
              </a:spcBef>
              <a:spcAft>
                <a:spcPts val="0"/>
              </a:spcAft>
              <a:buClr>
                <a:schemeClr val="dk1"/>
              </a:buClr>
              <a:buSzPts val="1400"/>
              <a:buChar char="○"/>
            </a:pPr>
            <a:r>
              <a:rPr i="1" lang="en-US">
                <a:solidFill>
                  <a:schemeClr val="dk1"/>
                </a:solidFill>
              </a:rPr>
              <a:t>Include Paths:</a:t>
            </a:r>
            <a:r>
              <a:rPr lang="en-US">
                <a:solidFill>
                  <a:schemeClr val="dk1"/>
                </a:solidFill>
              </a:rPr>
              <a:t> Frequent errors/warnings even when paths were correctly added in CCS.</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Wrote BLDC code in led_blinky, Servo code in empty_driverlib to take advantage of existing includes</a:t>
            </a:r>
            <a:endParaRPr sz="1700">
              <a:solidFill>
                <a:schemeClr val="dk1"/>
              </a:solidFill>
            </a:endParaRPr>
          </a:p>
          <a:p>
            <a:pPr indent="0" lvl="0" marL="0" rtl="0" algn="l">
              <a:spcBef>
                <a:spcPts val="0"/>
              </a:spcBef>
              <a:spcAft>
                <a:spcPts val="0"/>
              </a:spcAft>
              <a:buNone/>
            </a:pPr>
            <a:r>
              <a:t/>
            </a:r>
            <a:endParaRPr sz="2500">
              <a:solidFill>
                <a:schemeClr val="dk1"/>
              </a:solidFill>
            </a:endParaRPr>
          </a:p>
        </p:txBody>
      </p:sp>
      <p:pic>
        <p:nvPicPr>
          <p:cNvPr id="377" name="Google Shape;377;g3497c3eb98c_0_279"/>
          <p:cNvPicPr preferRelativeResize="0"/>
          <p:nvPr/>
        </p:nvPicPr>
        <p:blipFill>
          <a:blip r:embed="rId3">
            <a:alphaModFix/>
          </a:blip>
          <a:stretch>
            <a:fillRect/>
          </a:stretch>
        </p:blipFill>
        <p:spPr>
          <a:xfrm>
            <a:off x="7857050" y="2381250"/>
            <a:ext cx="3725350" cy="2095501"/>
          </a:xfrm>
          <a:prstGeom prst="rect">
            <a:avLst/>
          </a:prstGeom>
          <a:noFill/>
          <a:ln>
            <a:noFill/>
          </a:ln>
          <a:effectLst>
            <a:outerShdw blurRad="57150" rotWithShape="0" algn="bl" dir="5400000" dist="19050">
              <a:srgbClr val="000000">
                <a:alpha val="50000"/>
              </a:srgbClr>
            </a:outerShdw>
          </a:effectLst>
        </p:spPr>
      </p:pic>
      <p:sp>
        <p:nvSpPr>
          <p:cNvPr id="378" name="Google Shape;378;g3497c3eb98c_0_279"/>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Adrian Guzman</a:t>
            </a:r>
            <a:endParaRPr sz="32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g3406831a733_0_166"/>
          <p:cNvSpPr txBox="1"/>
          <p:nvPr>
            <p:ph type="title"/>
          </p:nvPr>
        </p:nvSpPr>
        <p:spPr>
          <a:xfrm>
            <a:off x="609600" y="768852"/>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sp>
        <p:nvSpPr>
          <p:cNvPr id="384" name="Google Shape;384;g3406831a733_0_166"/>
          <p:cNvSpPr txBox="1"/>
          <p:nvPr>
            <p:ph idx="1" type="body"/>
          </p:nvPr>
        </p:nvSpPr>
        <p:spPr>
          <a:xfrm>
            <a:off x="609600" y="1388300"/>
            <a:ext cx="4599900" cy="4637400"/>
          </a:xfrm>
          <a:prstGeom prst="rect">
            <a:avLst/>
          </a:prstGeom>
          <a:noFill/>
          <a:ln>
            <a:noFill/>
          </a:ln>
        </p:spPr>
        <p:txBody>
          <a:bodyPr anchorCtr="0" anchor="t" bIns="45700" lIns="91425" spcFirstLastPara="1" rIns="91425" wrap="square" tIns="45700">
            <a:normAutofit/>
          </a:bodyPr>
          <a:lstStyle/>
          <a:p>
            <a:pPr indent="-309880" lvl="0" marL="342900" rtl="0" algn="l">
              <a:spcBef>
                <a:spcPts val="544"/>
              </a:spcBef>
              <a:spcAft>
                <a:spcPts val="0"/>
              </a:spcAft>
              <a:buClr>
                <a:schemeClr val="dk1"/>
              </a:buClr>
              <a:buSzPts val="2200"/>
              <a:buChar char="●"/>
            </a:pPr>
            <a:r>
              <a:rPr i="1" lang="en-US" sz="2200"/>
              <a:t>Design </a:t>
            </a:r>
            <a:r>
              <a:rPr i="1" lang="en-US" sz="2200"/>
              <a:t>Requirements</a:t>
            </a:r>
            <a:r>
              <a:rPr i="1" lang="en-US" sz="2200"/>
              <a:t> </a:t>
            </a:r>
            <a:endParaRPr i="1" sz="2200"/>
          </a:p>
        </p:txBody>
      </p:sp>
      <p:graphicFrame>
        <p:nvGraphicFramePr>
          <p:cNvPr id="385" name="Google Shape;385;g3406831a733_0_166"/>
          <p:cNvGraphicFramePr/>
          <p:nvPr/>
        </p:nvGraphicFramePr>
        <p:xfrm>
          <a:off x="849650" y="1716388"/>
          <a:ext cx="3000000" cy="3000000"/>
        </p:xfrm>
        <a:graphic>
          <a:graphicData uri="http://schemas.openxmlformats.org/drawingml/2006/table">
            <a:tbl>
              <a:tblPr>
                <a:noFill/>
                <a:tableStyleId>{00E55453-44AA-4D42-920A-4E5AFAD38F59}</a:tableStyleId>
              </a:tblPr>
              <a:tblGrid>
                <a:gridCol w="1453250"/>
                <a:gridCol w="2486350"/>
              </a:tblGrid>
              <a:tr h="150725">
                <a:tc>
                  <a:txBody>
                    <a:bodyPr/>
                    <a:lstStyle/>
                    <a:p>
                      <a:pPr indent="0" lvl="0" marL="0" rtl="0" algn="l">
                        <a:spcBef>
                          <a:spcPts val="0"/>
                        </a:spcBef>
                        <a:spcAft>
                          <a:spcPts val="0"/>
                        </a:spcAft>
                        <a:buNone/>
                      </a:pPr>
                      <a:r>
                        <a:rPr b="1" lang="en-US" sz="1200"/>
                        <a:t>Input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48V</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16700">
                <a:tc>
                  <a:txBody>
                    <a:bodyPr/>
                    <a:lstStyle/>
                    <a:p>
                      <a:pPr indent="0" lvl="0" marL="0" rtl="0" algn="l">
                        <a:spcBef>
                          <a:spcPts val="0"/>
                        </a:spcBef>
                        <a:spcAft>
                          <a:spcPts val="0"/>
                        </a:spcAft>
                        <a:buNone/>
                      </a:pPr>
                      <a:r>
                        <a:rPr b="1" lang="en-US" sz="1200"/>
                        <a:t>Output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From compiled load list:</a:t>
                      </a:r>
                      <a:endParaRPr sz="1200"/>
                    </a:p>
                    <a:p>
                      <a:pPr indent="-304800" lvl="0" marL="457200" rtl="0" algn="l">
                        <a:spcBef>
                          <a:spcPts val="0"/>
                        </a:spcBef>
                        <a:spcAft>
                          <a:spcPts val="0"/>
                        </a:spcAft>
                        <a:buSzPts val="1200"/>
                        <a:buChar char="●"/>
                      </a:pPr>
                      <a:r>
                        <a:rPr lang="en-US" sz="1200"/>
                        <a:t>48V, 4A</a:t>
                      </a:r>
                      <a:endParaRPr sz="1200"/>
                    </a:p>
                    <a:p>
                      <a:pPr indent="-304800" lvl="0" marL="457200" rtl="0" algn="l">
                        <a:spcBef>
                          <a:spcPts val="0"/>
                        </a:spcBef>
                        <a:spcAft>
                          <a:spcPts val="0"/>
                        </a:spcAft>
                        <a:buSzPts val="1200"/>
                        <a:buChar char="●"/>
                      </a:pPr>
                      <a:r>
                        <a:rPr lang="en-US" sz="1200"/>
                        <a:t>12V, 50mA</a:t>
                      </a:r>
                      <a:endParaRPr sz="1200"/>
                    </a:p>
                    <a:p>
                      <a:pPr indent="-304800" lvl="0" marL="457200" rtl="0" algn="l">
                        <a:spcBef>
                          <a:spcPts val="0"/>
                        </a:spcBef>
                        <a:spcAft>
                          <a:spcPts val="0"/>
                        </a:spcAft>
                        <a:buSzPts val="1200"/>
                        <a:buChar char="●"/>
                      </a:pPr>
                      <a:r>
                        <a:rPr lang="en-US" sz="1200"/>
                        <a:t>5V, 1A</a:t>
                      </a:r>
                      <a:endParaRPr sz="1200"/>
                    </a:p>
                    <a:p>
                      <a:pPr indent="-304800" lvl="0" marL="457200" rtl="0" algn="l">
                        <a:spcBef>
                          <a:spcPts val="0"/>
                        </a:spcBef>
                        <a:spcAft>
                          <a:spcPts val="0"/>
                        </a:spcAft>
                        <a:buSzPts val="1200"/>
                        <a:buChar char="●"/>
                      </a:pPr>
                      <a:r>
                        <a:rPr lang="en-US" sz="1200"/>
                        <a:t>3V3, 300A</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sz="1200"/>
                        <a:t>Power Source</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Battery</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86" name="Google Shape;386;g3406831a733_0_166"/>
          <p:cNvSpPr txBox="1"/>
          <p:nvPr>
            <p:ph idx="1" type="body"/>
          </p:nvPr>
        </p:nvSpPr>
        <p:spPr>
          <a:xfrm>
            <a:off x="4876800" y="2510600"/>
            <a:ext cx="4599900" cy="4637400"/>
          </a:xfrm>
          <a:prstGeom prst="rect">
            <a:avLst/>
          </a:prstGeom>
          <a:noFill/>
          <a:ln>
            <a:noFill/>
          </a:ln>
        </p:spPr>
        <p:txBody>
          <a:bodyPr anchorCtr="0" anchor="t" bIns="45700" lIns="91425" spcFirstLastPara="1" rIns="91425" wrap="square" tIns="45700">
            <a:normAutofit/>
          </a:bodyPr>
          <a:lstStyle/>
          <a:p>
            <a:pPr indent="-309880" lvl="0" marL="342900" rtl="0" algn="l">
              <a:spcBef>
                <a:spcPts val="544"/>
              </a:spcBef>
              <a:spcAft>
                <a:spcPts val="0"/>
              </a:spcAft>
              <a:buClr>
                <a:schemeClr val="dk1"/>
              </a:buClr>
              <a:buSzPts val="2200"/>
              <a:buChar char="●"/>
            </a:pPr>
            <a:r>
              <a:rPr i="1" lang="en-US" sz="2200"/>
              <a:t>Final Design</a:t>
            </a:r>
            <a:endParaRPr i="1" sz="2200"/>
          </a:p>
        </p:txBody>
      </p:sp>
      <p:graphicFrame>
        <p:nvGraphicFramePr>
          <p:cNvPr id="387" name="Google Shape;387;g3406831a733_0_166"/>
          <p:cNvGraphicFramePr/>
          <p:nvPr/>
        </p:nvGraphicFramePr>
        <p:xfrm>
          <a:off x="4984475" y="2845038"/>
          <a:ext cx="3000000" cy="3000000"/>
        </p:xfrm>
        <a:graphic>
          <a:graphicData uri="http://schemas.openxmlformats.org/drawingml/2006/table">
            <a:tbl>
              <a:tblPr>
                <a:noFill/>
                <a:tableStyleId>{00E55453-44AA-4D42-920A-4E5AFAD38F59}</a:tableStyleId>
              </a:tblPr>
              <a:tblGrid>
                <a:gridCol w="1453250"/>
                <a:gridCol w="2486350"/>
              </a:tblGrid>
              <a:tr h="290900">
                <a:tc>
                  <a:txBody>
                    <a:bodyPr/>
                    <a:lstStyle/>
                    <a:p>
                      <a:pPr indent="0" lvl="0" marL="0" rtl="0" algn="l">
                        <a:spcBef>
                          <a:spcPts val="0"/>
                        </a:spcBef>
                        <a:spcAft>
                          <a:spcPts val="0"/>
                        </a:spcAft>
                        <a:buNone/>
                      </a:pPr>
                      <a:r>
                        <a:rPr b="1" lang="en-US" sz="1200"/>
                        <a:t>Input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48V, 10Ah Battery</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34150">
                <a:tc>
                  <a:txBody>
                    <a:bodyPr/>
                    <a:lstStyle/>
                    <a:p>
                      <a:pPr indent="0" lvl="0" marL="0" rtl="0" algn="l">
                        <a:spcBef>
                          <a:spcPts val="0"/>
                        </a:spcBef>
                        <a:spcAft>
                          <a:spcPts val="0"/>
                        </a:spcAft>
                        <a:buNone/>
                      </a:pPr>
                      <a:r>
                        <a:rPr b="1" lang="en-US" sz="1200"/>
                        <a:t>Output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48V, 1A</a:t>
                      </a:r>
                      <a:endParaRPr sz="1200"/>
                    </a:p>
                    <a:p>
                      <a:pPr indent="0" lvl="0" marL="0" rtl="0" algn="l">
                        <a:spcBef>
                          <a:spcPts val="0"/>
                        </a:spcBef>
                        <a:spcAft>
                          <a:spcPts val="0"/>
                        </a:spcAft>
                        <a:buNone/>
                      </a:pPr>
                      <a:r>
                        <a:rPr lang="en-US" sz="1200"/>
                        <a:t>12V, 1A: LM5164DDAR</a:t>
                      </a:r>
                      <a:endParaRPr sz="1200"/>
                    </a:p>
                    <a:p>
                      <a:pPr indent="0" lvl="0" marL="0" rtl="0" algn="l">
                        <a:spcBef>
                          <a:spcPts val="0"/>
                        </a:spcBef>
                        <a:spcAft>
                          <a:spcPts val="0"/>
                        </a:spcAft>
                        <a:buNone/>
                      </a:pPr>
                      <a:r>
                        <a:rPr lang="en-US" sz="1200"/>
                        <a:t>5V, 3.5A: LM5013DDAR</a:t>
                      </a:r>
                      <a:endParaRPr sz="1200"/>
                    </a:p>
                    <a:p>
                      <a:pPr indent="0" lvl="0" marL="0" rtl="0" algn="l">
                        <a:spcBef>
                          <a:spcPts val="0"/>
                        </a:spcBef>
                        <a:spcAft>
                          <a:spcPts val="0"/>
                        </a:spcAft>
                        <a:buNone/>
                      </a:pPr>
                      <a:r>
                        <a:rPr lang="en-US" sz="1200"/>
                        <a:t>3V3, 2.5A: LM5012DDAR</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sz="1200"/>
                        <a:t>Connections</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1200"/>
                        <a:t>48V, 1A:</a:t>
                      </a:r>
                      <a:endParaRPr sz="1200"/>
                    </a:p>
                    <a:p>
                      <a:pPr indent="-292100" lvl="0" marL="457200" rtl="0" algn="l">
                        <a:spcBef>
                          <a:spcPts val="0"/>
                        </a:spcBef>
                        <a:spcAft>
                          <a:spcPts val="0"/>
                        </a:spcAft>
                        <a:buSzPts val="1000"/>
                        <a:buChar char="●"/>
                      </a:pPr>
                      <a:r>
                        <a:rPr lang="en-US" sz="1000"/>
                        <a:t>BLDC Motor</a:t>
                      </a:r>
                      <a:endParaRPr sz="1000"/>
                    </a:p>
                    <a:p>
                      <a:pPr indent="0" lvl="0" marL="0" rtl="0" algn="l">
                        <a:spcBef>
                          <a:spcPts val="0"/>
                        </a:spcBef>
                        <a:spcAft>
                          <a:spcPts val="0"/>
                        </a:spcAft>
                        <a:buNone/>
                      </a:pPr>
                      <a:r>
                        <a:rPr lang="en-US" sz="1200"/>
                        <a:t>12V, 1A:</a:t>
                      </a:r>
                      <a:endParaRPr sz="1200"/>
                    </a:p>
                    <a:p>
                      <a:pPr indent="-292100" lvl="0" marL="457200" rtl="0" algn="l">
                        <a:spcBef>
                          <a:spcPts val="0"/>
                        </a:spcBef>
                        <a:spcAft>
                          <a:spcPts val="0"/>
                        </a:spcAft>
                        <a:buSzPts val="1000"/>
                        <a:buChar char="●"/>
                      </a:pPr>
                      <a:r>
                        <a:rPr lang="en-US" sz="1000"/>
                        <a:t>Motor Drivers</a:t>
                      </a:r>
                      <a:endParaRPr sz="1000"/>
                    </a:p>
                    <a:p>
                      <a:pPr indent="0" lvl="0" marL="0" rtl="0" algn="l">
                        <a:spcBef>
                          <a:spcPts val="0"/>
                        </a:spcBef>
                        <a:spcAft>
                          <a:spcPts val="0"/>
                        </a:spcAft>
                        <a:buNone/>
                      </a:pPr>
                      <a:r>
                        <a:rPr lang="en-US" sz="1200"/>
                        <a:t>5V, 3.5A:</a:t>
                      </a:r>
                      <a:endParaRPr sz="1200"/>
                    </a:p>
                    <a:p>
                      <a:pPr indent="-292100" lvl="0" marL="457200" rtl="0" algn="l">
                        <a:spcBef>
                          <a:spcPts val="0"/>
                        </a:spcBef>
                        <a:spcAft>
                          <a:spcPts val="0"/>
                        </a:spcAft>
                        <a:buSzPts val="1000"/>
                        <a:buChar char="●"/>
                      </a:pPr>
                      <a:r>
                        <a:rPr lang="en-US" sz="1000"/>
                        <a:t>Servo Motors x5</a:t>
                      </a:r>
                      <a:endParaRPr sz="1000"/>
                    </a:p>
                    <a:p>
                      <a:pPr indent="-292100" lvl="0" marL="457200" rtl="0" algn="l">
                        <a:spcBef>
                          <a:spcPts val="0"/>
                        </a:spcBef>
                        <a:spcAft>
                          <a:spcPts val="0"/>
                        </a:spcAft>
                        <a:buSzPts val="1000"/>
                        <a:buChar char="●"/>
                      </a:pPr>
                      <a:r>
                        <a:rPr lang="en-US" sz="1000"/>
                        <a:t>ESP32</a:t>
                      </a:r>
                      <a:endParaRPr sz="1000"/>
                    </a:p>
                    <a:p>
                      <a:pPr indent="-292100" lvl="0" marL="457200" rtl="0" algn="l">
                        <a:spcBef>
                          <a:spcPts val="0"/>
                        </a:spcBef>
                        <a:spcAft>
                          <a:spcPts val="0"/>
                        </a:spcAft>
                        <a:buSzPts val="1000"/>
                        <a:buChar char="●"/>
                      </a:pPr>
                      <a:r>
                        <a:rPr lang="en-US" sz="1000"/>
                        <a:t>Motor Encoder</a:t>
                      </a:r>
                      <a:endParaRPr sz="1000"/>
                    </a:p>
                    <a:p>
                      <a:pPr indent="0" lvl="0" marL="0" rtl="0" algn="l">
                        <a:spcBef>
                          <a:spcPts val="0"/>
                        </a:spcBef>
                        <a:spcAft>
                          <a:spcPts val="0"/>
                        </a:spcAft>
                        <a:buNone/>
                      </a:pPr>
                      <a:r>
                        <a:rPr lang="en-US" sz="1200"/>
                        <a:t>3V3, 2.5A:</a:t>
                      </a:r>
                      <a:endParaRPr sz="1200"/>
                    </a:p>
                    <a:p>
                      <a:pPr indent="-292100" lvl="0" marL="457200" rtl="0" algn="l">
                        <a:spcBef>
                          <a:spcPts val="0"/>
                        </a:spcBef>
                        <a:spcAft>
                          <a:spcPts val="0"/>
                        </a:spcAft>
                        <a:buSzPts val="1000"/>
                        <a:buChar char="●"/>
                      </a:pPr>
                      <a:r>
                        <a:rPr lang="en-US" sz="1000"/>
                        <a:t>MCU</a:t>
                      </a:r>
                      <a:endParaRPr sz="1000"/>
                    </a:p>
                    <a:p>
                      <a:pPr indent="-292100" lvl="0" marL="457200" rtl="0" algn="l">
                        <a:spcBef>
                          <a:spcPts val="0"/>
                        </a:spcBef>
                        <a:spcAft>
                          <a:spcPts val="0"/>
                        </a:spcAft>
                        <a:buSzPts val="1000"/>
                        <a:buChar char="●"/>
                      </a:pPr>
                      <a:r>
                        <a:rPr lang="en-US" sz="1000"/>
                        <a:t>Motor Reference</a:t>
                      </a:r>
                      <a:endParaRPr sz="10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88" name="Google Shape;388;g3406831a733_0_166"/>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pic>
        <p:nvPicPr>
          <p:cNvPr id="389" name="Google Shape;389;g3406831a733_0_166"/>
          <p:cNvPicPr preferRelativeResize="0"/>
          <p:nvPr/>
        </p:nvPicPr>
        <p:blipFill>
          <a:blip r:embed="rId3">
            <a:alphaModFix/>
          </a:blip>
          <a:stretch>
            <a:fillRect/>
          </a:stretch>
        </p:blipFill>
        <p:spPr>
          <a:xfrm>
            <a:off x="9189925" y="1716402"/>
            <a:ext cx="2822445" cy="4115125"/>
          </a:xfrm>
          <a:prstGeom prst="rect">
            <a:avLst/>
          </a:prstGeom>
          <a:noFill/>
          <a:ln>
            <a:noFill/>
          </a:ln>
        </p:spPr>
      </p:pic>
      <p:pic>
        <p:nvPicPr>
          <p:cNvPr id="390" name="Google Shape;390;g3406831a733_0_166"/>
          <p:cNvPicPr preferRelativeResize="0"/>
          <p:nvPr/>
        </p:nvPicPr>
        <p:blipFill>
          <a:blip r:embed="rId4">
            <a:alphaModFix/>
          </a:blip>
          <a:stretch>
            <a:fillRect/>
          </a:stretch>
        </p:blipFill>
        <p:spPr>
          <a:xfrm>
            <a:off x="1658625" y="3704225"/>
            <a:ext cx="2199226" cy="2932301"/>
          </a:xfrm>
          <a:prstGeom prst="rect">
            <a:avLst/>
          </a:prstGeom>
          <a:noFill/>
          <a:ln>
            <a:noFill/>
          </a:ln>
        </p:spPr>
      </p:pic>
      <p:sp>
        <p:nvSpPr>
          <p:cNvPr id="391" name="Google Shape;391;g3406831a733_0_166"/>
          <p:cNvSpPr/>
          <p:nvPr/>
        </p:nvSpPr>
        <p:spPr>
          <a:xfrm>
            <a:off x="2756550" y="5322875"/>
            <a:ext cx="1221300" cy="11814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34a053677a7_0_0"/>
          <p:cNvSpPr txBox="1"/>
          <p:nvPr>
            <p:ph type="title"/>
          </p:nvPr>
        </p:nvSpPr>
        <p:spPr>
          <a:xfrm>
            <a:off x="609600" y="768852"/>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sp>
        <p:nvSpPr>
          <p:cNvPr id="397" name="Google Shape;397;g34a053677a7_0_0"/>
          <p:cNvSpPr txBox="1"/>
          <p:nvPr>
            <p:ph idx="1" type="body"/>
          </p:nvPr>
        </p:nvSpPr>
        <p:spPr>
          <a:xfrm>
            <a:off x="609600" y="1572550"/>
            <a:ext cx="4599900" cy="52323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b="1" lang="en-US" sz="2000"/>
              <a:t>Design</a:t>
            </a:r>
            <a:endParaRPr b="1" sz="2000"/>
          </a:p>
          <a:p>
            <a:pPr indent="-317500" lvl="0" marL="457200" rtl="0" algn="l">
              <a:spcBef>
                <a:spcPts val="544"/>
              </a:spcBef>
              <a:spcAft>
                <a:spcPts val="0"/>
              </a:spcAft>
              <a:buSzPts val="1400"/>
              <a:buChar char="-"/>
            </a:pPr>
            <a:r>
              <a:rPr lang="en-US" sz="1400"/>
              <a:t>PCB </a:t>
            </a:r>
            <a:r>
              <a:rPr lang="en-US" sz="1400"/>
              <a:t>designed</a:t>
            </a:r>
            <a:r>
              <a:rPr lang="en-US" sz="1400"/>
              <a:t> to take in 48V input and step down this voltage through </a:t>
            </a:r>
            <a:r>
              <a:rPr lang="en-US" sz="1400">
                <a:extLst>
                  <a:ext uri="http://customooxmlschemas.google.com/">
                    <go:slidesCustomData xmlns:go="http://customooxmlschemas.google.com/" textRoundtripDataId="0"/>
                  </a:ext>
                </a:extLst>
              </a:rPr>
              <a:t>TI </a:t>
            </a:r>
            <a:r>
              <a:rPr lang="en-US" sz="1400"/>
              <a:t>buck converters</a:t>
            </a:r>
            <a:r>
              <a:rPr lang="en-US" sz="1400"/>
              <a:t>, which is then </a:t>
            </a:r>
            <a:r>
              <a:rPr lang="en-US" sz="1400"/>
              <a:t>delivered</a:t>
            </a:r>
            <a:r>
              <a:rPr lang="en-US" sz="1400"/>
              <a:t> to the rest of the system. The outputs of this </a:t>
            </a:r>
            <a:r>
              <a:rPr lang="en-US" sz="1400"/>
              <a:t>board</a:t>
            </a:r>
            <a:r>
              <a:rPr lang="en-US" sz="1400"/>
              <a:t> are as follows:</a:t>
            </a:r>
            <a:endParaRPr sz="1400"/>
          </a:p>
          <a:p>
            <a:pPr indent="-311150" lvl="1" marL="914400" rtl="0" algn="l">
              <a:spcBef>
                <a:spcPts val="0"/>
              </a:spcBef>
              <a:spcAft>
                <a:spcPts val="0"/>
              </a:spcAft>
              <a:buSzPts val="1300"/>
              <a:buChar char="-"/>
            </a:pPr>
            <a:r>
              <a:rPr lang="en-US" sz="1300"/>
              <a:t>48V, 1A:</a:t>
            </a:r>
            <a:endParaRPr sz="1300"/>
          </a:p>
          <a:p>
            <a:pPr indent="-298450" lvl="2" marL="1371600" rtl="0" algn="l">
              <a:spcBef>
                <a:spcPts val="0"/>
              </a:spcBef>
              <a:spcAft>
                <a:spcPts val="0"/>
              </a:spcAft>
              <a:buSzPts val="1100"/>
              <a:buChar char="-"/>
            </a:pPr>
            <a:r>
              <a:rPr lang="en-US" sz="1100"/>
              <a:t>BLDC Motor PVDD</a:t>
            </a:r>
            <a:endParaRPr sz="1100"/>
          </a:p>
          <a:p>
            <a:pPr indent="-311150" lvl="1" marL="914400" rtl="0" algn="l">
              <a:spcBef>
                <a:spcPts val="0"/>
              </a:spcBef>
              <a:spcAft>
                <a:spcPts val="0"/>
              </a:spcAft>
              <a:buSzPts val="1300"/>
              <a:buChar char="-"/>
            </a:pPr>
            <a:r>
              <a:rPr lang="en-US" sz="1300"/>
              <a:t>12V, 1A: LM5164DDAR</a:t>
            </a:r>
            <a:endParaRPr sz="1300"/>
          </a:p>
          <a:p>
            <a:pPr indent="-298450" lvl="2" marL="1371600" rtl="0" algn="l">
              <a:spcBef>
                <a:spcPts val="0"/>
              </a:spcBef>
              <a:spcAft>
                <a:spcPts val="0"/>
              </a:spcAft>
              <a:buSzPts val="1100"/>
              <a:buChar char="-"/>
            </a:pPr>
            <a:r>
              <a:rPr lang="en-US" sz="1100"/>
              <a:t>Motor Drivers GVDD</a:t>
            </a:r>
            <a:endParaRPr sz="1100"/>
          </a:p>
          <a:p>
            <a:pPr indent="-311150" lvl="1" marL="914400" rtl="0" algn="l">
              <a:spcBef>
                <a:spcPts val="0"/>
              </a:spcBef>
              <a:spcAft>
                <a:spcPts val="0"/>
              </a:spcAft>
              <a:buSzPts val="1300"/>
              <a:buChar char="-"/>
            </a:pPr>
            <a:r>
              <a:rPr lang="en-US" sz="1300"/>
              <a:t>5V, 3.5A: LM5013DDAR</a:t>
            </a:r>
            <a:endParaRPr sz="1300"/>
          </a:p>
          <a:p>
            <a:pPr indent="-298450" lvl="2" marL="1371600" rtl="0" algn="l">
              <a:spcBef>
                <a:spcPts val="0"/>
              </a:spcBef>
              <a:spcAft>
                <a:spcPts val="0"/>
              </a:spcAft>
              <a:buSzPts val="1100"/>
              <a:buChar char="-"/>
            </a:pPr>
            <a:r>
              <a:rPr lang="en-US" sz="1100"/>
              <a:t>Servo Motors x5</a:t>
            </a:r>
            <a:endParaRPr sz="1100"/>
          </a:p>
          <a:p>
            <a:pPr indent="-298450" lvl="2" marL="1371600" rtl="0" algn="l">
              <a:spcBef>
                <a:spcPts val="0"/>
              </a:spcBef>
              <a:spcAft>
                <a:spcPts val="0"/>
              </a:spcAft>
              <a:buSzPts val="1100"/>
              <a:buChar char="-"/>
            </a:pPr>
            <a:r>
              <a:rPr lang="en-US" sz="1100"/>
              <a:t>ESP32</a:t>
            </a:r>
            <a:endParaRPr sz="1100"/>
          </a:p>
          <a:p>
            <a:pPr indent="-298450" lvl="2" marL="1371600" rtl="0" algn="l">
              <a:spcBef>
                <a:spcPts val="0"/>
              </a:spcBef>
              <a:spcAft>
                <a:spcPts val="0"/>
              </a:spcAft>
              <a:buSzPts val="1100"/>
              <a:buChar char="-"/>
            </a:pPr>
            <a:r>
              <a:rPr lang="en-US" sz="1100"/>
              <a:t>Motor Encoder</a:t>
            </a:r>
            <a:endParaRPr sz="1100"/>
          </a:p>
          <a:p>
            <a:pPr indent="-311150" lvl="1" marL="914400" rtl="0" algn="l">
              <a:spcBef>
                <a:spcPts val="0"/>
              </a:spcBef>
              <a:spcAft>
                <a:spcPts val="0"/>
              </a:spcAft>
              <a:buSzPts val="1300"/>
              <a:buChar char="-"/>
            </a:pPr>
            <a:r>
              <a:rPr lang="en-US" sz="1300"/>
              <a:t>3V3, 2.5A: LM5012DDAR</a:t>
            </a:r>
            <a:endParaRPr sz="1300"/>
          </a:p>
          <a:p>
            <a:pPr indent="-298450" lvl="2" marL="1371600" rtl="0" algn="l">
              <a:spcBef>
                <a:spcPts val="0"/>
              </a:spcBef>
              <a:spcAft>
                <a:spcPts val="0"/>
              </a:spcAft>
              <a:buSzPts val="1100"/>
              <a:buChar char="-"/>
            </a:pPr>
            <a:r>
              <a:rPr lang="en-US" sz="1100"/>
              <a:t>MCU</a:t>
            </a:r>
            <a:endParaRPr sz="1100"/>
          </a:p>
          <a:p>
            <a:pPr indent="-298450" lvl="2" marL="1371600" rtl="0" algn="l">
              <a:spcBef>
                <a:spcPts val="0"/>
              </a:spcBef>
              <a:spcAft>
                <a:spcPts val="0"/>
              </a:spcAft>
              <a:buSzPts val="1100"/>
              <a:buChar char="-"/>
            </a:pPr>
            <a:r>
              <a:rPr lang="en-US" sz="1100"/>
              <a:t>Motor Reference</a:t>
            </a:r>
            <a:endParaRPr sz="1100"/>
          </a:p>
          <a:p>
            <a:pPr indent="-317500" lvl="0" marL="457200" rtl="0" algn="l">
              <a:spcBef>
                <a:spcPts val="0"/>
              </a:spcBef>
              <a:spcAft>
                <a:spcPts val="0"/>
              </a:spcAft>
              <a:buSzPts val="1400"/>
              <a:buChar char="-"/>
            </a:pPr>
            <a:r>
              <a:rPr lang="en-US" sz="1400"/>
              <a:t>The design process included:</a:t>
            </a:r>
            <a:endParaRPr sz="1400"/>
          </a:p>
          <a:p>
            <a:pPr indent="-311150" lvl="1" marL="914400" rtl="0" algn="l">
              <a:spcBef>
                <a:spcPts val="0"/>
              </a:spcBef>
              <a:spcAft>
                <a:spcPts val="0"/>
              </a:spcAft>
              <a:buSzPts val="1300"/>
              <a:buChar char="-"/>
            </a:pPr>
            <a:r>
              <a:rPr lang="en-US" sz="1300"/>
              <a:t>TI WEBENCH to create the schematics</a:t>
            </a:r>
            <a:endParaRPr sz="1300"/>
          </a:p>
          <a:p>
            <a:pPr indent="-311150" lvl="1" marL="914400" rtl="0" algn="l">
              <a:spcBef>
                <a:spcPts val="0"/>
              </a:spcBef>
              <a:spcAft>
                <a:spcPts val="0"/>
              </a:spcAft>
              <a:buSzPts val="1300"/>
              <a:buChar char="-"/>
            </a:pPr>
            <a:r>
              <a:rPr lang="en-US" sz="1300"/>
              <a:t>Load-list creation using datasheets and expected power draw from each component in the system to choose adequate TI buck converter chips</a:t>
            </a:r>
            <a:endParaRPr sz="1300"/>
          </a:p>
          <a:p>
            <a:pPr indent="-311150" lvl="1" marL="914400" rtl="0" algn="l">
              <a:spcBef>
                <a:spcPts val="0"/>
              </a:spcBef>
              <a:spcAft>
                <a:spcPts val="0"/>
              </a:spcAft>
              <a:buSzPts val="1300"/>
              <a:buChar char="-"/>
            </a:pPr>
            <a:r>
              <a:rPr lang="en-US" sz="1300"/>
              <a:t>The use of signal layers and polygon pours for less power flow congestion</a:t>
            </a:r>
            <a:endParaRPr sz="1300"/>
          </a:p>
        </p:txBody>
      </p:sp>
      <p:sp>
        <p:nvSpPr>
          <p:cNvPr id="398" name="Google Shape;398;g34a053677a7_0_0"/>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pic>
        <p:nvPicPr>
          <p:cNvPr id="399" name="Google Shape;399;g34a053677a7_0_0" title="IMG_8842.HEIC"/>
          <p:cNvPicPr preferRelativeResize="0"/>
          <p:nvPr/>
        </p:nvPicPr>
        <p:blipFill rotWithShape="1">
          <a:blip r:embed="rId4">
            <a:alphaModFix/>
          </a:blip>
          <a:srcRect b="17647" l="15367" r="19324" t="15453"/>
          <a:stretch/>
        </p:blipFill>
        <p:spPr>
          <a:xfrm>
            <a:off x="5616840" y="1866050"/>
            <a:ext cx="2576133" cy="3155601"/>
          </a:xfrm>
          <a:prstGeom prst="rect">
            <a:avLst/>
          </a:prstGeom>
          <a:noFill/>
          <a:ln>
            <a:noFill/>
          </a:ln>
        </p:spPr>
      </p:pic>
      <p:sp>
        <p:nvSpPr>
          <p:cNvPr id="400" name="Google Shape;400;g34a053677a7_0_0"/>
          <p:cNvSpPr/>
          <p:nvPr/>
        </p:nvSpPr>
        <p:spPr>
          <a:xfrm rot="5400000">
            <a:off x="7503446" y="1541800"/>
            <a:ext cx="564600" cy="6261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01" name="Google Shape;401;g34a053677a7_0_0"/>
          <p:cNvSpPr txBox="1"/>
          <p:nvPr/>
        </p:nvSpPr>
        <p:spPr>
          <a:xfrm>
            <a:off x="7442927" y="1572550"/>
            <a:ext cx="6858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5V</a:t>
            </a:r>
            <a:endParaRPr sz="1000">
              <a:solidFill>
                <a:srgbClr val="000000"/>
              </a:solidFill>
            </a:endParaRPr>
          </a:p>
          <a:p>
            <a:pPr indent="0" lvl="0" marL="0" rtl="0" algn="ctr">
              <a:spcBef>
                <a:spcPts val="0"/>
              </a:spcBef>
              <a:spcAft>
                <a:spcPts val="0"/>
              </a:spcAft>
              <a:buNone/>
            </a:pPr>
            <a:r>
              <a:rPr lang="en-US" sz="1000">
                <a:solidFill>
                  <a:srgbClr val="000000"/>
                </a:solidFill>
              </a:rPr>
              <a:t>Output</a:t>
            </a:r>
            <a:endParaRPr sz="1000">
              <a:solidFill>
                <a:srgbClr val="000000"/>
              </a:solidFill>
            </a:endParaRPr>
          </a:p>
        </p:txBody>
      </p:sp>
      <p:sp>
        <p:nvSpPr>
          <p:cNvPr id="402" name="Google Shape;402;g34a053677a7_0_0"/>
          <p:cNvSpPr/>
          <p:nvPr/>
        </p:nvSpPr>
        <p:spPr>
          <a:xfrm rot="-5400000">
            <a:off x="5666983" y="4763500"/>
            <a:ext cx="640500" cy="6261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03" name="Google Shape;403;g34a053677a7_0_0"/>
          <p:cNvSpPr txBox="1"/>
          <p:nvPr/>
        </p:nvSpPr>
        <p:spPr>
          <a:xfrm>
            <a:off x="5709955" y="5125436"/>
            <a:ext cx="554700" cy="167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48V Input</a:t>
            </a:r>
            <a:endParaRPr sz="1000">
              <a:solidFill>
                <a:srgbClr val="000000"/>
              </a:solidFill>
            </a:endParaRPr>
          </a:p>
        </p:txBody>
      </p:sp>
      <p:sp>
        <p:nvSpPr>
          <p:cNvPr id="404" name="Google Shape;404;g34a053677a7_0_0"/>
          <p:cNvSpPr/>
          <p:nvPr/>
        </p:nvSpPr>
        <p:spPr>
          <a:xfrm rot="-5400000">
            <a:off x="7390596" y="4576401"/>
            <a:ext cx="672300" cy="6261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05" name="Google Shape;405;g34a053677a7_0_0"/>
          <p:cNvSpPr txBox="1"/>
          <p:nvPr/>
        </p:nvSpPr>
        <p:spPr>
          <a:xfrm>
            <a:off x="7413696" y="4850449"/>
            <a:ext cx="626100" cy="327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3V3 Output</a:t>
            </a:r>
            <a:endParaRPr sz="1000">
              <a:solidFill>
                <a:srgbClr val="000000"/>
              </a:solidFill>
            </a:endParaRPr>
          </a:p>
        </p:txBody>
      </p:sp>
      <p:sp>
        <p:nvSpPr>
          <p:cNvPr id="406" name="Google Shape;406;g34a053677a7_0_0"/>
          <p:cNvSpPr/>
          <p:nvPr/>
        </p:nvSpPr>
        <p:spPr>
          <a:xfrm rot="-5400000">
            <a:off x="6382340" y="4763500"/>
            <a:ext cx="640500" cy="6261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07" name="Google Shape;407;g34a053677a7_0_0"/>
          <p:cNvSpPr txBox="1"/>
          <p:nvPr/>
        </p:nvSpPr>
        <p:spPr>
          <a:xfrm>
            <a:off x="6359797" y="5125436"/>
            <a:ext cx="685800" cy="167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48V Output</a:t>
            </a:r>
            <a:endParaRPr sz="1000">
              <a:solidFill>
                <a:srgbClr val="000000"/>
              </a:solidFill>
            </a:endParaRPr>
          </a:p>
        </p:txBody>
      </p:sp>
      <p:sp>
        <p:nvSpPr>
          <p:cNvPr id="408" name="Google Shape;408;g34a053677a7_0_0"/>
          <p:cNvSpPr/>
          <p:nvPr/>
        </p:nvSpPr>
        <p:spPr>
          <a:xfrm>
            <a:off x="5310341" y="2887006"/>
            <a:ext cx="763200" cy="564600"/>
          </a:xfrm>
          <a:prstGeom prst="rightArrowCallout">
            <a:avLst>
              <a:gd fmla="val 25000" name="adj1"/>
              <a:gd fmla="val 25000" name="adj2"/>
              <a:gd fmla="val 25000" name="adj3"/>
              <a:gd fmla="val 64977" name="adj4"/>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09" name="Google Shape;409;g34a053677a7_0_0"/>
          <p:cNvSpPr txBox="1"/>
          <p:nvPr/>
        </p:nvSpPr>
        <p:spPr>
          <a:xfrm>
            <a:off x="5209500" y="2991799"/>
            <a:ext cx="6858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rgbClr val="000000"/>
                </a:solidFill>
              </a:rPr>
              <a:t>12V</a:t>
            </a:r>
            <a:endParaRPr sz="1000">
              <a:solidFill>
                <a:srgbClr val="000000"/>
              </a:solidFill>
            </a:endParaRPr>
          </a:p>
          <a:p>
            <a:pPr indent="0" lvl="0" marL="0" rtl="0" algn="ctr">
              <a:spcBef>
                <a:spcPts val="0"/>
              </a:spcBef>
              <a:spcAft>
                <a:spcPts val="0"/>
              </a:spcAft>
              <a:buNone/>
            </a:pPr>
            <a:r>
              <a:rPr lang="en-US" sz="1000">
                <a:solidFill>
                  <a:srgbClr val="000000"/>
                </a:solidFill>
              </a:rPr>
              <a:t>Output</a:t>
            </a:r>
            <a:endParaRPr sz="1000">
              <a:solidFill>
                <a:srgbClr val="000000"/>
              </a:solidFill>
            </a:endParaRPr>
          </a:p>
        </p:txBody>
      </p:sp>
      <p:sp>
        <p:nvSpPr>
          <p:cNvPr id="410" name="Google Shape;410;g34a053677a7_0_0"/>
          <p:cNvSpPr/>
          <p:nvPr/>
        </p:nvSpPr>
        <p:spPr>
          <a:xfrm flipH="1">
            <a:off x="7105296" y="4692212"/>
            <a:ext cx="308400" cy="394200"/>
          </a:xfrm>
          <a:prstGeom prst="bentUpArrow">
            <a:avLst>
              <a:gd fmla="val 25000" name="adj1"/>
              <a:gd fmla="val 25000" name="adj2"/>
              <a:gd fmla="val 25000" name="adj3"/>
            </a:avLst>
          </a:prstGeom>
          <a:solidFill>
            <a:srgbClr val="EEECE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11" name="Google Shape;411;g34a053677a7_0_0"/>
          <p:cNvSpPr txBox="1"/>
          <p:nvPr>
            <p:ph idx="1" type="body"/>
          </p:nvPr>
        </p:nvSpPr>
        <p:spPr>
          <a:xfrm>
            <a:off x="7344925" y="5396800"/>
            <a:ext cx="4599900" cy="1321800"/>
          </a:xfrm>
          <a:prstGeom prst="rect">
            <a:avLst/>
          </a:prstGeom>
          <a:noFill/>
          <a:ln>
            <a:noFill/>
          </a:ln>
        </p:spPr>
        <p:txBody>
          <a:bodyPr anchorCtr="0" anchor="t" bIns="45700" lIns="91425" spcFirstLastPara="1" rIns="91425" wrap="square" tIns="45700">
            <a:normAutofit/>
          </a:bodyPr>
          <a:lstStyle/>
          <a:p>
            <a:pPr indent="-317500" lvl="0" marL="457200" rtl="0" algn="l">
              <a:spcBef>
                <a:spcPts val="0"/>
              </a:spcBef>
              <a:spcAft>
                <a:spcPts val="0"/>
              </a:spcAft>
              <a:buSzPts val="1400"/>
              <a:buChar char="-"/>
            </a:pPr>
            <a:r>
              <a:rPr lang="en-US" sz="1400"/>
              <a:t>Protection Considerations</a:t>
            </a:r>
            <a:endParaRPr sz="1400"/>
          </a:p>
          <a:p>
            <a:pPr indent="-311150" lvl="1" marL="914400" rtl="0" algn="l">
              <a:spcBef>
                <a:spcPts val="0"/>
              </a:spcBef>
              <a:spcAft>
                <a:spcPts val="0"/>
              </a:spcAft>
              <a:buSzPts val="1300"/>
              <a:buChar char="-"/>
            </a:pPr>
            <a:r>
              <a:rPr lang="en-US" sz="1300"/>
              <a:t>In-line 5A fuse between the battery and Cobot to protect against overcurrent faults and shorts</a:t>
            </a:r>
            <a:endParaRPr sz="1300"/>
          </a:p>
          <a:p>
            <a:pPr indent="-311150" lvl="1" marL="914400" rtl="0" algn="l">
              <a:spcBef>
                <a:spcPts val="0"/>
              </a:spcBef>
              <a:spcAft>
                <a:spcPts val="0"/>
              </a:spcAft>
              <a:buSzPts val="1300"/>
              <a:buChar char="-"/>
            </a:pPr>
            <a:r>
              <a:rPr lang="en-US" sz="1300"/>
              <a:t>Implementation of a switch and input capacitor at the input to allow for quick disconnect of battery power and in-rush current </a:t>
            </a:r>
            <a:r>
              <a:rPr i="1" lang="en-US" sz="1300"/>
              <a:t>(*In progress)</a:t>
            </a:r>
            <a:endParaRPr sz="1300"/>
          </a:p>
        </p:txBody>
      </p:sp>
      <p:pic>
        <p:nvPicPr>
          <p:cNvPr id="412" name="Google Shape;412;g34a053677a7_0_0"/>
          <p:cNvPicPr preferRelativeResize="0"/>
          <p:nvPr/>
        </p:nvPicPr>
        <p:blipFill>
          <a:blip r:embed="rId5">
            <a:alphaModFix/>
          </a:blip>
          <a:stretch>
            <a:fillRect/>
          </a:stretch>
        </p:blipFill>
        <p:spPr>
          <a:xfrm>
            <a:off x="8464225" y="1757562"/>
            <a:ext cx="3367050" cy="2361724"/>
          </a:xfrm>
          <a:prstGeom prst="rect">
            <a:avLst/>
          </a:prstGeom>
          <a:noFill/>
          <a:ln>
            <a:noFill/>
          </a:ln>
        </p:spPr>
      </p:pic>
      <p:sp>
        <p:nvSpPr>
          <p:cNvPr id="413" name="Google Shape;413;g34a053677a7_0_0"/>
          <p:cNvSpPr/>
          <p:nvPr/>
        </p:nvSpPr>
        <p:spPr>
          <a:xfrm rot="-5389076">
            <a:off x="10082222" y="4475659"/>
            <a:ext cx="1227306" cy="1389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g34a053677a7_0_0"/>
          <p:cNvSpPr/>
          <p:nvPr/>
        </p:nvSpPr>
        <p:spPr>
          <a:xfrm>
            <a:off x="9859925" y="4612838"/>
            <a:ext cx="1671900" cy="5646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g34a053677a7_0_0"/>
          <p:cNvSpPr txBox="1"/>
          <p:nvPr/>
        </p:nvSpPr>
        <p:spPr>
          <a:xfrm>
            <a:off x="9990868" y="4760145"/>
            <a:ext cx="1410000" cy="270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Power Supply PCB</a:t>
            </a:r>
            <a:endParaRPr sz="1000">
              <a:solidFill>
                <a:srgbClr val="000000"/>
              </a:solidFill>
            </a:endParaRPr>
          </a:p>
        </p:txBody>
      </p:sp>
      <p:sp>
        <p:nvSpPr>
          <p:cNvPr id="416" name="Google Shape;416;g34a053677a7_0_0"/>
          <p:cNvSpPr/>
          <p:nvPr/>
        </p:nvSpPr>
        <p:spPr>
          <a:xfrm>
            <a:off x="10245275" y="3260350"/>
            <a:ext cx="901200" cy="5340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sp>
        <p:nvSpPr>
          <p:cNvPr id="421" name="Google Shape;421;g3495650226b_0_2"/>
          <p:cNvSpPr txBox="1"/>
          <p:nvPr>
            <p:ph type="title"/>
          </p:nvPr>
        </p:nvSpPr>
        <p:spPr>
          <a:xfrm>
            <a:off x="609600" y="74882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sp>
        <p:nvSpPr>
          <p:cNvPr id="422" name="Google Shape;422;g3495650226b_0_2"/>
          <p:cNvSpPr txBox="1"/>
          <p:nvPr>
            <p:ph idx="1" type="body"/>
          </p:nvPr>
        </p:nvSpPr>
        <p:spPr>
          <a:xfrm>
            <a:off x="5971475" y="231975"/>
            <a:ext cx="3688800" cy="61680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544"/>
              </a:spcBef>
              <a:spcAft>
                <a:spcPts val="0"/>
              </a:spcAft>
              <a:buNone/>
            </a:pPr>
            <a:r>
              <a:rPr i="1" lang="en-US"/>
              <a:t>Validation: No Load</a:t>
            </a:r>
            <a:endParaRPr i="1"/>
          </a:p>
        </p:txBody>
      </p:sp>
      <p:pic>
        <p:nvPicPr>
          <p:cNvPr id="423" name="Google Shape;423;g3495650226b_0_2" title="IMG_7183.JPEG"/>
          <p:cNvPicPr preferRelativeResize="0"/>
          <p:nvPr/>
        </p:nvPicPr>
        <p:blipFill rotWithShape="1">
          <a:blip r:embed="rId3">
            <a:alphaModFix/>
          </a:blip>
          <a:srcRect b="14947" l="33931" r="34258" t="40620"/>
          <a:stretch/>
        </p:blipFill>
        <p:spPr>
          <a:xfrm>
            <a:off x="3091963" y="2869425"/>
            <a:ext cx="1352724" cy="2731050"/>
          </a:xfrm>
          <a:prstGeom prst="rect">
            <a:avLst/>
          </a:prstGeom>
          <a:noFill/>
          <a:ln cap="flat" cmpd="sng" w="28575">
            <a:solidFill>
              <a:srgbClr val="FF0000"/>
            </a:solidFill>
            <a:prstDash val="solid"/>
            <a:round/>
            <a:headEnd len="sm" w="sm" type="none"/>
            <a:tailEnd len="sm" w="sm" type="none"/>
          </a:ln>
        </p:spPr>
      </p:pic>
      <p:pic>
        <p:nvPicPr>
          <p:cNvPr id="424" name="Google Shape;424;g3495650226b_0_2" title="IMG_7182.JPEG"/>
          <p:cNvPicPr preferRelativeResize="0"/>
          <p:nvPr/>
        </p:nvPicPr>
        <p:blipFill rotWithShape="1">
          <a:blip r:embed="rId4">
            <a:alphaModFix/>
          </a:blip>
          <a:srcRect b="20750" l="41640" r="31562" t="41520"/>
          <a:stretch/>
        </p:blipFill>
        <p:spPr>
          <a:xfrm>
            <a:off x="1739238" y="2869425"/>
            <a:ext cx="1352724" cy="2731050"/>
          </a:xfrm>
          <a:prstGeom prst="rect">
            <a:avLst/>
          </a:prstGeom>
          <a:noFill/>
          <a:ln cap="flat" cmpd="sng" w="28575">
            <a:solidFill>
              <a:srgbClr val="FF0000"/>
            </a:solidFill>
            <a:prstDash val="solid"/>
            <a:round/>
            <a:headEnd len="sm" w="sm" type="none"/>
            <a:tailEnd len="sm" w="sm" type="none"/>
          </a:ln>
        </p:spPr>
      </p:pic>
      <p:pic>
        <p:nvPicPr>
          <p:cNvPr id="425" name="Google Shape;425;g3495650226b_0_2" title="IMG_7181.JPEG"/>
          <p:cNvPicPr preferRelativeResize="0"/>
          <p:nvPr/>
        </p:nvPicPr>
        <p:blipFill rotWithShape="1">
          <a:blip r:embed="rId5">
            <a:alphaModFix/>
          </a:blip>
          <a:srcRect b="19606" l="35806" r="32497" t="34259"/>
          <a:stretch/>
        </p:blipFill>
        <p:spPr>
          <a:xfrm>
            <a:off x="4444688" y="2869425"/>
            <a:ext cx="1352724" cy="2731050"/>
          </a:xfrm>
          <a:prstGeom prst="rect">
            <a:avLst/>
          </a:prstGeom>
          <a:noFill/>
          <a:ln cap="flat" cmpd="sng" w="28575">
            <a:solidFill>
              <a:srgbClr val="FF0000"/>
            </a:solidFill>
            <a:prstDash val="solid"/>
            <a:round/>
            <a:headEnd len="sm" w="sm" type="none"/>
            <a:tailEnd len="sm" w="sm" type="none"/>
          </a:ln>
        </p:spPr>
      </p:pic>
      <p:pic>
        <p:nvPicPr>
          <p:cNvPr id="426" name="Google Shape;426;g3495650226b_0_2" title="IMG_7179.JPEG"/>
          <p:cNvPicPr preferRelativeResize="0"/>
          <p:nvPr/>
        </p:nvPicPr>
        <p:blipFill rotWithShape="1">
          <a:blip r:embed="rId6">
            <a:alphaModFix/>
          </a:blip>
          <a:srcRect b="20677" l="45952" r="24762" t="32507"/>
          <a:stretch/>
        </p:blipFill>
        <p:spPr>
          <a:xfrm>
            <a:off x="386513" y="2869425"/>
            <a:ext cx="1352724" cy="2731050"/>
          </a:xfrm>
          <a:prstGeom prst="rect">
            <a:avLst/>
          </a:prstGeom>
          <a:noFill/>
          <a:ln cap="flat" cmpd="sng" w="28575">
            <a:solidFill>
              <a:srgbClr val="FF0000"/>
            </a:solidFill>
            <a:prstDash val="solid"/>
            <a:round/>
            <a:headEnd len="sm" w="sm" type="none"/>
            <a:tailEnd len="sm" w="sm" type="none"/>
          </a:ln>
        </p:spPr>
      </p:pic>
      <p:pic>
        <p:nvPicPr>
          <p:cNvPr id="427" name="Google Shape;427;g3495650226b_0_2"/>
          <p:cNvPicPr preferRelativeResize="0"/>
          <p:nvPr/>
        </p:nvPicPr>
        <p:blipFill>
          <a:blip r:embed="rId7">
            <a:alphaModFix/>
          </a:blip>
          <a:stretch>
            <a:fillRect/>
          </a:stretch>
        </p:blipFill>
        <p:spPr>
          <a:xfrm>
            <a:off x="192450" y="5600475"/>
            <a:ext cx="5779030" cy="369300"/>
          </a:xfrm>
          <a:prstGeom prst="rect">
            <a:avLst/>
          </a:prstGeom>
          <a:noFill/>
          <a:ln cap="flat" cmpd="sng" w="28575">
            <a:solidFill>
              <a:srgbClr val="FF0000"/>
            </a:solidFill>
            <a:prstDash val="solid"/>
            <a:round/>
            <a:headEnd len="sm" w="sm" type="none"/>
            <a:tailEnd len="sm" w="sm" type="none"/>
          </a:ln>
        </p:spPr>
      </p:pic>
      <p:pic>
        <p:nvPicPr>
          <p:cNvPr id="428" name="Google Shape;428;g3495650226b_0_2"/>
          <p:cNvPicPr preferRelativeResize="0"/>
          <p:nvPr/>
        </p:nvPicPr>
        <p:blipFill>
          <a:blip r:embed="rId8">
            <a:alphaModFix/>
          </a:blip>
          <a:stretch>
            <a:fillRect/>
          </a:stretch>
        </p:blipFill>
        <p:spPr>
          <a:xfrm>
            <a:off x="6096000" y="2368451"/>
            <a:ext cx="5943600" cy="3732998"/>
          </a:xfrm>
          <a:prstGeom prst="rect">
            <a:avLst/>
          </a:prstGeom>
          <a:noFill/>
          <a:ln>
            <a:noFill/>
          </a:ln>
        </p:spPr>
      </p:pic>
      <p:pic>
        <p:nvPicPr>
          <p:cNvPr id="429" name="Google Shape;429;g3495650226b_0_2"/>
          <p:cNvPicPr preferRelativeResize="0"/>
          <p:nvPr/>
        </p:nvPicPr>
        <p:blipFill rotWithShape="1">
          <a:blip r:embed="rId9">
            <a:alphaModFix/>
          </a:blip>
          <a:srcRect b="0" l="0" r="12891" t="0"/>
          <a:stretch/>
        </p:blipFill>
        <p:spPr>
          <a:xfrm>
            <a:off x="6337401" y="6101450"/>
            <a:ext cx="5460801" cy="369300"/>
          </a:xfrm>
          <a:prstGeom prst="rect">
            <a:avLst/>
          </a:prstGeom>
          <a:noFill/>
          <a:ln cap="flat" cmpd="sng" w="28575">
            <a:solidFill>
              <a:srgbClr val="FF0000"/>
            </a:solidFill>
            <a:prstDash val="solid"/>
            <a:round/>
            <a:headEnd len="sm" w="sm" type="none"/>
            <a:tailEnd len="sm" w="sm" type="none"/>
          </a:ln>
        </p:spPr>
      </p:pic>
      <p:sp>
        <p:nvSpPr>
          <p:cNvPr id="430" name="Google Shape;430;g3495650226b_0_2"/>
          <p:cNvSpPr/>
          <p:nvPr/>
        </p:nvSpPr>
        <p:spPr>
          <a:xfrm>
            <a:off x="1351274" y="2052950"/>
            <a:ext cx="3461400" cy="747600"/>
          </a:xfrm>
          <a:prstGeom prst="downArrowCallout">
            <a:avLst>
              <a:gd fmla="val 25000" name="adj1"/>
              <a:gd fmla="val 25000" name="adj2"/>
              <a:gd fmla="val 25000" name="adj3"/>
              <a:gd fmla="val 64977" name="adj4"/>
            </a:avLst>
          </a:prstGeom>
          <a:solidFill>
            <a:schemeClr val="lt1"/>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g3495650226b_0_2"/>
          <p:cNvSpPr txBox="1"/>
          <p:nvPr>
            <p:ph idx="1" type="body"/>
          </p:nvPr>
        </p:nvSpPr>
        <p:spPr>
          <a:xfrm>
            <a:off x="1728675" y="2052950"/>
            <a:ext cx="2706600" cy="4815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lang="en-US" sz="2300"/>
              <a:t>Voltage Step-Down</a:t>
            </a:r>
            <a:endParaRPr sz="2300"/>
          </a:p>
        </p:txBody>
      </p:sp>
      <p:sp>
        <p:nvSpPr>
          <p:cNvPr id="432" name="Google Shape;432;g3495650226b_0_2"/>
          <p:cNvSpPr/>
          <p:nvPr/>
        </p:nvSpPr>
        <p:spPr>
          <a:xfrm>
            <a:off x="7337099" y="1620850"/>
            <a:ext cx="3461400" cy="747600"/>
          </a:xfrm>
          <a:prstGeom prst="downArrowCallout">
            <a:avLst>
              <a:gd fmla="val 25000" name="adj1"/>
              <a:gd fmla="val 25000" name="adj2"/>
              <a:gd fmla="val 25000" name="adj3"/>
              <a:gd fmla="val 64977" name="adj4"/>
            </a:avLst>
          </a:prstGeom>
          <a:solidFill>
            <a:schemeClr val="lt1"/>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g3495650226b_0_2"/>
          <p:cNvSpPr txBox="1"/>
          <p:nvPr>
            <p:ph idx="1" type="body"/>
          </p:nvPr>
        </p:nvSpPr>
        <p:spPr>
          <a:xfrm>
            <a:off x="7337100" y="1620850"/>
            <a:ext cx="3688800" cy="4815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lang="en-US" sz="2300"/>
              <a:t>Minimal Noise: DC Signal</a:t>
            </a:r>
            <a:endParaRPr sz="2300"/>
          </a:p>
        </p:txBody>
      </p:sp>
      <p:sp>
        <p:nvSpPr>
          <p:cNvPr id="434" name="Google Shape;434;g3495650226b_0_2"/>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406831a733_0_55"/>
          <p:cNvSpPr txBox="1"/>
          <p:nvPr>
            <p:ph idx="1" type="body"/>
          </p:nvPr>
        </p:nvSpPr>
        <p:spPr>
          <a:xfrm>
            <a:off x="609600" y="1711793"/>
            <a:ext cx="10972800" cy="4637700"/>
          </a:xfrm>
          <a:prstGeom prst="rect">
            <a:avLst/>
          </a:prstGeom>
          <a:noFill/>
          <a:ln>
            <a:noFill/>
          </a:ln>
        </p:spPr>
        <p:txBody>
          <a:bodyPr anchorCtr="0" anchor="t" bIns="60925" lIns="121900" spcFirstLastPara="1" rIns="121900" wrap="square" tIns="60925">
            <a:normAutofit/>
          </a:bodyPr>
          <a:lstStyle/>
          <a:p>
            <a:pPr indent="0" lvl="0" marL="0" rtl="0" algn="l">
              <a:lnSpc>
                <a:spcPct val="100000"/>
              </a:lnSpc>
              <a:spcBef>
                <a:spcPts val="0"/>
              </a:spcBef>
              <a:spcAft>
                <a:spcPts val="0"/>
              </a:spcAft>
              <a:buSzPts val="1900"/>
              <a:buNone/>
            </a:pPr>
            <a:r>
              <a:rPr b="1" lang="en-US" sz="2700"/>
              <a:t>Problem statement:</a:t>
            </a:r>
            <a:r>
              <a:rPr lang="en-US" sz="3600"/>
              <a:t> </a:t>
            </a:r>
            <a:endParaRPr/>
          </a:p>
          <a:p>
            <a:pPr indent="-463550" lvl="0" marL="457200" rtl="0" algn="l">
              <a:lnSpc>
                <a:spcPct val="100000"/>
              </a:lnSpc>
              <a:spcBef>
                <a:spcPts val="0"/>
              </a:spcBef>
              <a:spcAft>
                <a:spcPts val="0"/>
              </a:spcAft>
              <a:buSzPts val="2300"/>
              <a:buFont typeface="Calibri"/>
              <a:buChar char="-"/>
            </a:pPr>
            <a:r>
              <a:rPr lang="en-US" sz="2300"/>
              <a:t>Factory settings pose dangerous environments to human workers through the exposure to heavy machinery, tight spaces, and repetitive workloads. These hazards increase chance of injury and worker burnout. We need to implement collaborative robots (Cobots) to improve worker conditions.</a:t>
            </a:r>
            <a:endParaRPr sz="2300"/>
          </a:p>
        </p:txBody>
      </p:sp>
      <p:pic>
        <p:nvPicPr>
          <p:cNvPr id="111" name="Google Shape;111;g3406831a733_0_55"/>
          <p:cNvPicPr preferRelativeResize="0"/>
          <p:nvPr/>
        </p:nvPicPr>
        <p:blipFill rotWithShape="1">
          <a:blip r:embed="rId3">
            <a:alphaModFix/>
          </a:blip>
          <a:srcRect b="0" l="0" r="0" t="0"/>
          <a:stretch/>
        </p:blipFill>
        <p:spPr>
          <a:xfrm>
            <a:off x="8315309" y="4139196"/>
            <a:ext cx="1953153" cy="1021477"/>
          </a:xfrm>
          <a:prstGeom prst="rect">
            <a:avLst/>
          </a:prstGeom>
          <a:noFill/>
          <a:ln>
            <a:noFill/>
          </a:ln>
          <a:effectLst>
            <a:outerShdw blurRad="292100" rotWithShape="0" algn="tl" dir="2700000" dist="139700">
              <a:srgbClr val="333333">
                <a:alpha val="64709"/>
              </a:srgbClr>
            </a:outerShdw>
          </a:effectLst>
        </p:spPr>
      </p:pic>
      <p:pic>
        <p:nvPicPr>
          <p:cNvPr descr="injury in the manufacturing industry ..." id="112" name="Google Shape;112;g3406831a733_0_55"/>
          <p:cNvPicPr preferRelativeResize="0"/>
          <p:nvPr/>
        </p:nvPicPr>
        <p:blipFill rotWithShape="1">
          <a:blip r:embed="rId4">
            <a:alphaModFix/>
          </a:blip>
          <a:srcRect b="0" l="0" r="0" t="0"/>
          <a:stretch/>
        </p:blipFill>
        <p:spPr>
          <a:xfrm>
            <a:off x="1923557" y="4233363"/>
            <a:ext cx="1343974" cy="894352"/>
          </a:xfrm>
          <a:prstGeom prst="rect">
            <a:avLst/>
          </a:prstGeom>
          <a:noFill/>
          <a:ln>
            <a:noFill/>
          </a:ln>
          <a:effectLst>
            <a:outerShdw blurRad="292100" rotWithShape="0" algn="tl" dir="2700000" dist="139700">
              <a:srgbClr val="333333">
                <a:alpha val="64709"/>
              </a:srgbClr>
            </a:outerShdw>
          </a:effectLst>
        </p:spPr>
      </p:pic>
      <p:pic>
        <p:nvPicPr>
          <p:cNvPr descr="More workers find a four-day workweek ..." id="113" name="Google Shape;113;g3406831a733_0_55"/>
          <p:cNvPicPr preferRelativeResize="0"/>
          <p:nvPr/>
        </p:nvPicPr>
        <p:blipFill rotWithShape="1">
          <a:blip r:embed="rId5">
            <a:alphaModFix/>
          </a:blip>
          <a:srcRect b="0" l="0" r="0" t="0"/>
          <a:stretch/>
        </p:blipFill>
        <p:spPr>
          <a:xfrm>
            <a:off x="4571017" y="4233362"/>
            <a:ext cx="1343972" cy="894352"/>
          </a:xfrm>
          <a:prstGeom prst="rect">
            <a:avLst/>
          </a:prstGeom>
          <a:noFill/>
          <a:ln>
            <a:noFill/>
          </a:ln>
          <a:effectLst>
            <a:outerShdw blurRad="292100" rotWithShape="0" algn="tl" dir="2700000" dist="139700">
              <a:srgbClr val="333333">
                <a:alpha val="64709"/>
              </a:srgbClr>
            </a:outerShdw>
          </a:effectLst>
        </p:spPr>
      </p:pic>
      <p:sp>
        <p:nvSpPr>
          <p:cNvPr id="114" name="Google Shape;114;g3406831a733_0_55"/>
          <p:cNvSpPr txBox="1"/>
          <p:nvPr/>
        </p:nvSpPr>
        <p:spPr>
          <a:xfrm>
            <a:off x="1493506" y="5444793"/>
            <a:ext cx="5065200" cy="430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Human Injury &amp; Burnout in Warehouses</a:t>
            </a:r>
            <a:endParaRPr b="0" i="0" sz="1900" u="none" cap="none" strike="noStrike">
              <a:solidFill>
                <a:srgbClr val="000000"/>
              </a:solidFill>
              <a:latin typeface="Arial"/>
              <a:ea typeface="Arial"/>
              <a:cs typeface="Arial"/>
              <a:sym typeface="Arial"/>
            </a:endParaRPr>
          </a:p>
        </p:txBody>
      </p:sp>
      <p:sp>
        <p:nvSpPr>
          <p:cNvPr id="115" name="Google Shape;115;g3406831a733_0_55"/>
          <p:cNvSpPr txBox="1"/>
          <p:nvPr/>
        </p:nvSpPr>
        <p:spPr>
          <a:xfrm>
            <a:off x="8215336" y="5405648"/>
            <a:ext cx="2177100" cy="430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Cobot Solution</a:t>
            </a:r>
            <a:endParaRPr b="0" i="0" sz="1900" u="none" cap="none" strike="noStrike">
              <a:solidFill>
                <a:srgbClr val="000000"/>
              </a:solidFill>
              <a:latin typeface="Arial"/>
              <a:ea typeface="Arial"/>
              <a:cs typeface="Arial"/>
              <a:sym typeface="Arial"/>
            </a:endParaRPr>
          </a:p>
        </p:txBody>
      </p:sp>
      <p:sp>
        <p:nvSpPr>
          <p:cNvPr id="116" name="Google Shape;116;g3406831a733_0_55"/>
          <p:cNvSpPr txBox="1"/>
          <p:nvPr>
            <p:ph type="title"/>
          </p:nvPr>
        </p:nvSpPr>
        <p:spPr>
          <a:xfrm>
            <a:off x="812833" y="1045002"/>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300"/>
              <a:buFont typeface="Arial"/>
              <a:buNone/>
            </a:pPr>
            <a:r>
              <a:rPr lang="en-US"/>
              <a:t>Project Summary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34a053677a7_0_31"/>
          <p:cNvSpPr txBox="1"/>
          <p:nvPr>
            <p:ph type="title"/>
          </p:nvPr>
        </p:nvSpPr>
        <p:spPr>
          <a:xfrm>
            <a:off x="609600" y="74882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pic>
        <p:nvPicPr>
          <p:cNvPr id="440" name="Google Shape;440;g34a053677a7_0_31" title="IMG_7183.JPEG"/>
          <p:cNvPicPr preferRelativeResize="0"/>
          <p:nvPr/>
        </p:nvPicPr>
        <p:blipFill rotWithShape="1">
          <a:blip r:embed="rId3">
            <a:alphaModFix/>
          </a:blip>
          <a:srcRect b="14947" l="33931" r="34258" t="40620"/>
          <a:stretch/>
        </p:blipFill>
        <p:spPr>
          <a:xfrm>
            <a:off x="9181500" y="4742175"/>
            <a:ext cx="1212938" cy="1962301"/>
          </a:xfrm>
          <a:prstGeom prst="rect">
            <a:avLst/>
          </a:prstGeom>
          <a:noFill/>
          <a:ln cap="flat" cmpd="sng" w="28575">
            <a:solidFill>
              <a:srgbClr val="FF0000"/>
            </a:solidFill>
            <a:prstDash val="solid"/>
            <a:round/>
            <a:headEnd len="sm" w="sm" type="none"/>
            <a:tailEnd len="sm" w="sm" type="none"/>
          </a:ln>
        </p:spPr>
      </p:pic>
      <p:pic>
        <p:nvPicPr>
          <p:cNvPr id="441" name="Google Shape;441;g34a053677a7_0_31" title="IMG_7182.JPEG"/>
          <p:cNvPicPr preferRelativeResize="0"/>
          <p:nvPr/>
        </p:nvPicPr>
        <p:blipFill rotWithShape="1">
          <a:blip r:embed="rId4">
            <a:alphaModFix/>
          </a:blip>
          <a:srcRect b="20750" l="41640" r="31562" t="41520"/>
          <a:stretch/>
        </p:blipFill>
        <p:spPr>
          <a:xfrm>
            <a:off x="7968562" y="4742175"/>
            <a:ext cx="1212938" cy="1962301"/>
          </a:xfrm>
          <a:prstGeom prst="rect">
            <a:avLst/>
          </a:prstGeom>
          <a:noFill/>
          <a:ln cap="flat" cmpd="sng" w="28575">
            <a:solidFill>
              <a:srgbClr val="FF0000"/>
            </a:solidFill>
            <a:prstDash val="solid"/>
            <a:round/>
            <a:headEnd len="sm" w="sm" type="none"/>
            <a:tailEnd len="sm" w="sm" type="none"/>
          </a:ln>
        </p:spPr>
      </p:pic>
      <p:pic>
        <p:nvPicPr>
          <p:cNvPr id="442" name="Google Shape;442;g34a053677a7_0_31" title="IMG_7181.JPEG"/>
          <p:cNvPicPr preferRelativeResize="0"/>
          <p:nvPr/>
        </p:nvPicPr>
        <p:blipFill rotWithShape="1">
          <a:blip r:embed="rId5">
            <a:alphaModFix/>
          </a:blip>
          <a:srcRect b="19606" l="35806" r="32497" t="34259"/>
          <a:stretch/>
        </p:blipFill>
        <p:spPr>
          <a:xfrm>
            <a:off x="10394437" y="4742175"/>
            <a:ext cx="1212938" cy="1962301"/>
          </a:xfrm>
          <a:prstGeom prst="rect">
            <a:avLst/>
          </a:prstGeom>
          <a:noFill/>
          <a:ln cap="flat" cmpd="sng" w="28575">
            <a:solidFill>
              <a:srgbClr val="FF0000"/>
            </a:solidFill>
            <a:prstDash val="solid"/>
            <a:round/>
            <a:headEnd len="sm" w="sm" type="none"/>
            <a:tailEnd len="sm" w="sm" type="none"/>
          </a:ln>
        </p:spPr>
      </p:pic>
      <p:pic>
        <p:nvPicPr>
          <p:cNvPr id="443" name="Google Shape;443;g34a053677a7_0_31" title="IMG_7179.JPEG"/>
          <p:cNvPicPr preferRelativeResize="0"/>
          <p:nvPr/>
        </p:nvPicPr>
        <p:blipFill rotWithShape="1">
          <a:blip r:embed="rId6">
            <a:alphaModFix/>
          </a:blip>
          <a:srcRect b="20677" l="45952" r="24762" t="32507"/>
          <a:stretch/>
        </p:blipFill>
        <p:spPr>
          <a:xfrm>
            <a:off x="6755625" y="4742175"/>
            <a:ext cx="1212938" cy="1962301"/>
          </a:xfrm>
          <a:prstGeom prst="rect">
            <a:avLst/>
          </a:prstGeom>
          <a:noFill/>
          <a:ln cap="flat" cmpd="sng" w="28575">
            <a:solidFill>
              <a:srgbClr val="FF0000"/>
            </a:solidFill>
            <a:prstDash val="solid"/>
            <a:round/>
            <a:headEnd len="sm" w="sm" type="none"/>
            <a:tailEnd len="sm" w="sm" type="none"/>
          </a:ln>
        </p:spPr>
      </p:pic>
      <p:pic>
        <p:nvPicPr>
          <p:cNvPr id="444" name="Google Shape;444;g34a053677a7_0_31"/>
          <p:cNvPicPr preferRelativeResize="0"/>
          <p:nvPr/>
        </p:nvPicPr>
        <p:blipFill>
          <a:blip r:embed="rId7">
            <a:alphaModFix/>
          </a:blip>
          <a:stretch>
            <a:fillRect/>
          </a:stretch>
        </p:blipFill>
        <p:spPr>
          <a:xfrm>
            <a:off x="5354950" y="1512475"/>
            <a:ext cx="4929901" cy="3096324"/>
          </a:xfrm>
          <a:prstGeom prst="rect">
            <a:avLst/>
          </a:prstGeom>
          <a:noFill/>
          <a:ln>
            <a:noFill/>
          </a:ln>
        </p:spPr>
      </p:pic>
      <p:sp>
        <p:nvSpPr>
          <p:cNvPr id="445" name="Google Shape;445;g34a053677a7_0_31"/>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sp>
        <p:nvSpPr>
          <p:cNvPr id="446" name="Google Shape;446;g34a053677a7_0_31"/>
          <p:cNvSpPr txBox="1"/>
          <p:nvPr>
            <p:ph idx="1" type="body"/>
          </p:nvPr>
        </p:nvSpPr>
        <p:spPr>
          <a:xfrm>
            <a:off x="609600" y="1572550"/>
            <a:ext cx="4599900" cy="52323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b="1" lang="en-US" sz="2000"/>
              <a:t>Tested</a:t>
            </a:r>
            <a:endParaRPr b="1" sz="2000"/>
          </a:p>
          <a:p>
            <a:pPr indent="-317500" lvl="0" marL="457200" rtl="0" algn="l">
              <a:spcBef>
                <a:spcPts val="544"/>
              </a:spcBef>
              <a:spcAft>
                <a:spcPts val="0"/>
              </a:spcAft>
              <a:buSzPts val="1400"/>
              <a:buChar char="-"/>
            </a:pPr>
            <a:r>
              <a:rPr lang="en-US" sz="1400"/>
              <a:t>Capability of step-down circuitry</a:t>
            </a:r>
            <a:endParaRPr sz="1400"/>
          </a:p>
          <a:p>
            <a:pPr indent="-311150" lvl="1" marL="914400" rtl="0" algn="l">
              <a:spcBef>
                <a:spcPts val="0"/>
              </a:spcBef>
              <a:spcAft>
                <a:spcPts val="0"/>
              </a:spcAft>
              <a:buSzPts val="1300"/>
              <a:buChar char="-"/>
            </a:pPr>
            <a:r>
              <a:rPr lang="en-US" sz="1300"/>
              <a:t>PCB is able to take input and output the intended voltages successfully</a:t>
            </a:r>
            <a:endParaRPr sz="1300"/>
          </a:p>
          <a:p>
            <a:pPr indent="-317500" lvl="0" marL="457200" rtl="0" algn="l">
              <a:spcBef>
                <a:spcPts val="0"/>
              </a:spcBef>
              <a:spcAft>
                <a:spcPts val="0"/>
              </a:spcAft>
              <a:buSzPts val="1400"/>
              <a:buChar char="-"/>
            </a:pPr>
            <a:r>
              <a:rPr lang="en-US" sz="1400"/>
              <a:t>Voltage noise at output</a:t>
            </a:r>
            <a:endParaRPr sz="1400"/>
          </a:p>
          <a:p>
            <a:pPr indent="-311150" lvl="1" marL="914400" rtl="0" algn="l">
              <a:spcBef>
                <a:spcPts val="0"/>
              </a:spcBef>
              <a:spcAft>
                <a:spcPts val="0"/>
              </a:spcAft>
              <a:buSzPts val="1300"/>
              <a:buChar char="-"/>
            </a:pPr>
            <a:r>
              <a:rPr lang="en-US" sz="1300"/>
              <a:t>Some noise is present but did not cause </a:t>
            </a:r>
            <a:r>
              <a:rPr lang="en-US" sz="1300"/>
              <a:t>additional</a:t>
            </a:r>
            <a:r>
              <a:rPr lang="en-US" sz="1300"/>
              <a:t> issues during testing</a:t>
            </a:r>
            <a:endParaRPr sz="1300"/>
          </a:p>
          <a:p>
            <a:pPr indent="-317500" lvl="0" marL="457200" rtl="0" algn="l">
              <a:spcBef>
                <a:spcPts val="0"/>
              </a:spcBef>
              <a:spcAft>
                <a:spcPts val="0"/>
              </a:spcAft>
              <a:buSzPts val="1400"/>
              <a:buChar char="-"/>
            </a:pPr>
            <a:r>
              <a:rPr lang="en-US" sz="1400"/>
              <a:t>Load Handling</a:t>
            </a:r>
            <a:endParaRPr sz="1400"/>
          </a:p>
          <a:p>
            <a:pPr indent="-311150" lvl="1" marL="914400" rtl="0" algn="l">
              <a:spcBef>
                <a:spcPts val="0"/>
              </a:spcBef>
              <a:spcAft>
                <a:spcPts val="0"/>
              </a:spcAft>
              <a:buSzPts val="1300"/>
              <a:buChar char="-"/>
            </a:pPr>
            <a:r>
              <a:rPr lang="en-US" sz="1300"/>
              <a:t>Using an E-Load, tested that the PCB can continue to deliver the correct voltages even when experiencing maximum intended loading</a:t>
            </a:r>
            <a:endParaRPr sz="1300"/>
          </a:p>
          <a:p>
            <a:pPr indent="-317500" lvl="0" marL="457200" rtl="0" algn="l">
              <a:spcBef>
                <a:spcPts val="0"/>
              </a:spcBef>
              <a:spcAft>
                <a:spcPts val="0"/>
              </a:spcAft>
              <a:buSzPts val="1400"/>
              <a:buChar char="-"/>
            </a:pPr>
            <a:r>
              <a:rPr lang="en-US" sz="1400"/>
              <a:t>Battery Testing</a:t>
            </a:r>
            <a:endParaRPr sz="1400"/>
          </a:p>
          <a:p>
            <a:pPr indent="-311150" lvl="1" marL="914400" rtl="0" algn="l">
              <a:spcBef>
                <a:spcPts val="0"/>
              </a:spcBef>
              <a:spcAft>
                <a:spcPts val="0"/>
              </a:spcAft>
              <a:buSzPts val="1300"/>
              <a:buChar char="-"/>
            </a:pPr>
            <a:r>
              <a:rPr lang="en-US" sz="1300"/>
              <a:t>Using an E-Load, tested that the battery can deliver constant voltage when power demands increase suddenly </a:t>
            </a:r>
            <a:endParaRPr sz="1300"/>
          </a:p>
          <a:p>
            <a:pPr indent="-317500" lvl="0" marL="457200" rtl="0" algn="l">
              <a:spcBef>
                <a:spcPts val="0"/>
              </a:spcBef>
              <a:spcAft>
                <a:spcPts val="0"/>
              </a:spcAft>
              <a:buSzPts val="1400"/>
              <a:buChar char="-"/>
            </a:pPr>
            <a:r>
              <a:rPr lang="en-US" sz="1400"/>
              <a:t>Full System Integration Testing</a:t>
            </a:r>
            <a:endParaRPr sz="1400"/>
          </a:p>
          <a:p>
            <a:pPr indent="-311150" lvl="1" marL="914400" rtl="0" algn="l">
              <a:spcBef>
                <a:spcPts val="0"/>
              </a:spcBef>
              <a:spcAft>
                <a:spcPts val="0"/>
              </a:spcAft>
              <a:buSzPts val="1300"/>
              <a:buChar char="-"/>
            </a:pPr>
            <a:r>
              <a:rPr lang="en-US" sz="1300"/>
              <a:t>Ensured PCB could supply power to Cobot when </a:t>
            </a:r>
            <a:r>
              <a:rPr lang="en-US" sz="1300"/>
              <a:t>functioning</a:t>
            </a:r>
            <a:r>
              <a:rPr lang="en-US" sz="1300"/>
              <a:t> as intended</a:t>
            </a:r>
            <a:endParaRPr sz="1300"/>
          </a:p>
          <a:p>
            <a:pPr indent="-311150" lvl="1" marL="914400" rtl="0" algn="l">
              <a:spcBef>
                <a:spcPts val="0"/>
              </a:spcBef>
              <a:spcAft>
                <a:spcPts val="0"/>
              </a:spcAft>
              <a:buSzPts val="1300"/>
              <a:buChar char="-"/>
            </a:pPr>
            <a:r>
              <a:rPr lang="en-US" sz="1300"/>
              <a:t>Tested cobot can be fully operational with a </a:t>
            </a:r>
            <a:r>
              <a:rPr lang="en-US" sz="1300"/>
              <a:t>battery</a:t>
            </a:r>
            <a:r>
              <a:rPr lang="en-US" sz="1300"/>
              <a:t> as the power source </a:t>
            </a:r>
            <a:r>
              <a:rPr i="1" lang="en-US" sz="1300"/>
              <a:t>(*In progress)</a:t>
            </a:r>
            <a:endParaRPr i="1" sz="1300"/>
          </a:p>
        </p:txBody>
      </p:sp>
      <p:sp>
        <p:nvSpPr>
          <p:cNvPr id="447" name="Google Shape;447;g34a053677a7_0_31"/>
          <p:cNvSpPr/>
          <p:nvPr/>
        </p:nvSpPr>
        <p:spPr>
          <a:xfrm rot="10800000">
            <a:off x="10430300" y="2740238"/>
            <a:ext cx="1566900" cy="640800"/>
          </a:xfrm>
          <a:prstGeom prst="rightArrowCallout">
            <a:avLst>
              <a:gd fmla="val 25000" name="adj1"/>
              <a:gd fmla="val 25000" name="adj2"/>
              <a:gd fmla="val 25000" name="adj3"/>
              <a:gd fmla="val 64977" name="adj4"/>
            </a:avLst>
          </a:prstGeom>
          <a:solidFill>
            <a:schemeClr val="lt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48" name="Google Shape;448;g34a053677a7_0_31"/>
          <p:cNvSpPr txBox="1"/>
          <p:nvPr/>
        </p:nvSpPr>
        <p:spPr>
          <a:xfrm>
            <a:off x="10927350" y="2882738"/>
            <a:ext cx="11199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Noise at output terminals</a:t>
            </a:r>
            <a:endParaRPr sz="1000">
              <a:solidFill>
                <a:srgbClr val="000000"/>
              </a:solidFill>
            </a:endParaRPr>
          </a:p>
        </p:txBody>
      </p:sp>
      <p:sp>
        <p:nvSpPr>
          <p:cNvPr id="449" name="Google Shape;449;g34a053677a7_0_31"/>
          <p:cNvSpPr/>
          <p:nvPr/>
        </p:nvSpPr>
        <p:spPr>
          <a:xfrm>
            <a:off x="5096275" y="5453023"/>
            <a:ext cx="1566900" cy="540600"/>
          </a:xfrm>
          <a:prstGeom prst="rightArrowCallout">
            <a:avLst>
              <a:gd fmla="val 25000" name="adj1"/>
              <a:gd fmla="val 25000" name="adj2"/>
              <a:gd fmla="val 25000" name="adj3"/>
              <a:gd fmla="val 64977" name="adj4"/>
            </a:avLst>
          </a:prstGeom>
          <a:solidFill>
            <a:schemeClr val="lt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50" name="Google Shape;450;g34a053677a7_0_31"/>
          <p:cNvSpPr txBox="1"/>
          <p:nvPr/>
        </p:nvSpPr>
        <p:spPr>
          <a:xfrm>
            <a:off x="5036175" y="5545413"/>
            <a:ext cx="11199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Output Voltages</a:t>
            </a:r>
            <a:endParaRPr sz="10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g3495650226b_0_19"/>
          <p:cNvSpPr txBox="1"/>
          <p:nvPr>
            <p:ph type="title"/>
          </p:nvPr>
        </p:nvSpPr>
        <p:spPr>
          <a:xfrm>
            <a:off x="609600" y="734852"/>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pic>
        <p:nvPicPr>
          <p:cNvPr id="456" name="Google Shape;456;g3495650226b_0_19"/>
          <p:cNvPicPr preferRelativeResize="0"/>
          <p:nvPr/>
        </p:nvPicPr>
        <p:blipFill>
          <a:blip r:embed="rId3">
            <a:alphaModFix/>
          </a:blip>
          <a:stretch>
            <a:fillRect/>
          </a:stretch>
        </p:blipFill>
        <p:spPr>
          <a:xfrm>
            <a:off x="421713" y="2540250"/>
            <a:ext cx="6376066" cy="3913851"/>
          </a:xfrm>
          <a:prstGeom prst="rect">
            <a:avLst/>
          </a:prstGeom>
          <a:noFill/>
          <a:ln>
            <a:noFill/>
          </a:ln>
        </p:spPr>
      </p:pic>
      <p:pic>
        <p:nvPicPr>
          <p:cNvPr id="457" name="Google Shape;457;g3495650226b_0_19"/>
          <p:cNvPicPr preferRelativeResize="0"/>
          <p:nvPr/>
        </p:nvPicPr>
        <p:blipFill>
          <a:blip r:embed="rId4">
            <a:alphaModFix/>
          </a:blip>
          <a:stretch>
            <a:fillRect/>
          </a:stretch>
        </p:blipFill>
        <p:spPr>
          <a:xfrm>
            <a:off x="0" y="6406325"/>
            <a:ext cx="7219500" cy="292350"/>
          </a:xfrm>
          <a:prstGeom prst="rect">
            <a:avLst/>
          </a:prstGeom>
          <a:noFill/>
          <a:ln cap="flat" cmpd="sng" w="28575">
            <a:solidFill>
              <a:srgbClr val="FF0000"/>
            </a:solidFill>
            <a:prstDash val="solid"/>
            <a:round/>
            <a:headEnd len="sm" w="sm" type="none"/>
            <a:tailEnd len="sm" w="sm" type="none"/>
          </a:ln>
        </p:spPr>
      </p:pic>
      <p:sp>
        <p:nvSpPr>
          <p:cNvPr id="458" name="Google Shape;458;g3495650226b_0_19"/>
          <p:cNvSpPr txBox="1"/>
          <p:nvPr>
            <p:ph idx="1" type="body"/>
          </p:nvPr>
        </p:nvSpPr>
        <p:spPr>
          <a:xfrm>
            <a:off x="5894625" y="253350"/>
            <a:ext cx="3795600" cy="524100"/>
          </a:xfrm>
          <a:prstGeom prst="rect">
            <a:avLst/>
          </a:prstGeom>
          <a:noFill/>
          <a:ln cap="flat" cmpd="sng" w="19050">
            <a:solidFill>
              <a:schemeClr val="lt1"/>
            </a:solidFill>
            <a:prstDash val="lgDash"/>
            <a:round/>
            <a:headEnd len="sm" w="sm" type="none"/>
            <a:tailEnd len="sm" w="sm" type="none"/>
          </a:ln>
        </p:spPr>
        <p:txBody>
          <a:bodyPr anchorCtr="0" anchor="t" bIns="45700" lIns="91425" spcFirstLastPara="1" rIns="91425" wrap="square" tIns="45700">
            <a:normAutofit fontScale="92500" lnSpcReduction="10000"/>
          </a:bodyPr>
          <a:lstStyle/>
          <a:p>
            <a:pPr indent="0" lvl="0" marL="0" rtl="0" algn="l">
              <a:spcBef>
                <a:spcPts val="544"/>
              </a:spcBef>
              <a:spcAft>
                <a:spcPts val="0"/>
              </a:spcAft>
              <a:buNone/>
            </a:pPr>
            <a:r>
              <a:rPr i="1" lang="en-US"/>
              <a:t>Validation: With Load</a:t>
            </a:r>
            <a:endParaRPr i="1"/>
          </a:p>
        </p:txBody>
      </p:sp>
      <p:sp>
        <p:nvSpPr>
          <p:cNvPr id="459" name="Google Shape;459;g3495650226b_0_19"/>
          <p:cNvSpPr/>
          <p:nvPr/>
        </p:nvSpPr>
        <p:spPr>
          <a:xfrm>
            <a:off x="1919699" y="1792650"/>
            <a:ext cx="3461400" cy="747600"/>
          </a:xfrm>
          <a:prstGeom prst="downArrowCallout">
            <a:avLst>
              <a:gd fmla="val 25000" name="adj1"/>
              <a:gd fmla="val 25000" name="adj2"/>
              <a:gd fmla="val 25000" name="adj3"/>
              <a:gd fmla="val 64977" name="adj4"/>
            </a:avLst>
          </a:prstGeom>
          <a:solidFill>
            <a:schemeClr val="lt1"/>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g3495650226b_0_19"/>
          <p:cNvSpPr txBox="1"/>
          <p:nvPr>
            <p:ph idx="1" type="body"/>
          </p:nvPr>
        </p:nvSpPr>
        <p:spPr>
          <a:xfrm>
            <a:off x="1979775" y="1808650"/>
            <a:ext cx="3461400" cy="4815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lang="en-US" sz="2300"/>
              <a:t>Voltage Drop with Load</a:t>
            </a:r>
            <a:endParaRPr sz="2300"/>
          </a:p>
        </p:txBody>
      </p:sp>
      <p:pic>
        <p:nvPicPr>
          <p:cNvPr id="461" name="Google Shape;461;g3495650226b_0_19"/>
          <p:cNvPicPr preferRelativeResize="0"/>
          <p:nvPr/>
        </p:nvPicPr>
        <p:blipFill>
          <a:blip r:embed="rId5">
            <a:alphaModFix/>
          </a:blip>
          <a:stretch>
            <a:fillRect/>
          </a:stretch>
        </p:blipFill>
        <p:spPr>
          <a:xfrm>
            <a:off x="7670625" y="3326575"/>
            <a:ext cx="3648950" cy="1325475"/>
          </a:xfrm>
          <a:prstGeom prst="rect">
            <a:avLst/>
          </a:prstGeom>
          <a:noFill/>
          <a:ln>
            <a:noFill/>
          </a:ln>
        </p:spPr>
      </p:pic>
      <p:pic>
        <p:nvPicPr>
          <p:cNvPr id="462" name="Google Shape;462;g3495650226b_0_19"/>
          <p:cNvPicPr preferRelativeResize="0"/>
          <p:nvPr/>
        </p:nvPicPr>
        <p:blipFill rotWithShape="1">
          <a:blip r:embed="rId6">
            <a:alphaModFix/>
          </a:blip>
          <a:srcRect b="0" l="0" r="0" t="40831"/>
          <a:stretch/>
        </p:blipFill>
        <p:spPr>
          <a:xfrm>
            <a:off x="6797775" y="4812250"/>
            <a:ext cx="5394650" cy="217425"/>
          </a:xfrm>
          <a:prstGeom prst="rect">
            <a:avLst/>
          </a:prstGeom>
          <a:noFill/>
          <a:ln cap="flat" cmpd="sng" w="28575">
            <a:solidFill>
              <a:srgbClr val="FF0000"/>
            </a:solidFill>
            <a:prstDash val="solid"/>
            <a:round/>
            <a:headEnd len="sm" w="sm" type="none"/>
            <a:tailEnd len="sm" w="sm" type="none"/>
          </a:ln>
        </p:spPr>
      </p:pic>
      <p:sp>
        <p:nvSpPr>
          <p:cNvPr id="463" name="Google Shape;463;g3495650226b_0_19"/>
          <p:cNvSpPr/>
          <p:nvPr/>
        </p:nvSpPr>
        <p:spPr>
          <a:xfrm>
            <a:off x="7734362" y="2421050"/>
            <a:ext cx="3461400" cy="747600"/>
          </a:xfrm>
          <a:prstGeom prst="downArrowCallout">
            <a:avLst>
              <a:gd fmla="val 25000" name="adj1"/>
              <a:gd fmla="val 25000" name="adj2"/>
              <a:gd fmla="val 25000" name="adj3"/>
              <a:gd fmla="val 64977" name="adj4"/>
            </a:avLst>
          </a:prstGeom>
          <a:solidFill>
            <a:schemeClr val="lt1"/>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g3495650226b_0_19"/>
          <p:cNvSpPr txBox="1"/>
          <p:nvPr>
            <p:ph idx="1" type="body"/>
          </p:nvPr>
        </p:nvSpPr>
        <p:spPr>
          <a:xfrm>
            <a:off x="7989350" y="2421050"/>
            <a:ext cx="2951400" cy="4815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lang="en-US" sz="2300"/>
              <a:t>Battery Voltage Drop</a:t>
            </a:r>
            <a:endParaRPr sz="2300"/>
          </a:p>
        </p:txBody>
      </p:sp>
      <p:sp>
        <p:nvSpPr>
          <p:cNvPr id="465" name="Google Shape;465;g3495650226b_0_19"/>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34a053677a7_0_53"/>
          <p:cNvSpPr txBox="1"/>
          <p:nvPr>
            <p:ph type="title"/>
          </p:nvPr>
        </p:nvSpPr>
        <p:spPr>
          <a:xfrm>
            <a:off x="609600" y="734852"/>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pic>
        <p:nvPicPr>
          <p:cNvPr id="471" name="Google Shape;471;g34a053677a7_0_53"/>
          <p:cNvPicPr preferRelativeResize="0"/>
          <p:nvPr/>
        </p:nvPicPr>
        <p:blipFill rotWithShape="1">
          <a:blip r:embed="rId3">
            <a:alphaModFix/>
          </a:blip>
          <a:srcRect b="0" l="1254" r="0" t="1332"/>
          <a:stretch/>
        </p:blipFill>
        <p:spPr>
          <a:xfrm>
            <a:off x="5489750" y="2039025"/>
            <a:ext cx="6258550" cy="3838425"/>
          </a:xfrm>
          <a:prstGeom prst="rect">
            <a:avLst/>
          </a:prstGeom>
          <a:noFill/>
          <a:ln cap="flat" cmpd="sng" w="9525">
            <a:solidFill>
              <a:schemeClr val="dk1"/>
            </a:solidFill>
            <a:prstDash val="solid"/>
            <a:round/>
            <a:headEnd len="sm" w="sm" type="none"/>
            <a:tailEnd len="sm" w="sm" type="none"/>
          </a:ln>
        </p:spPr>
      </p:pic>
      <p:sp>
        <p:nvSpPr>
          <p:cNvPr id="472" name="Google Shape;472;g34a053677a7_0_53"/>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sp>
        <p:nvSpPr>
          <p:cNvPr id="473" name="Google Shape;473;g34a053677a7_0_53"/>
          <p:cNvSpPr txBox="1"/>
          <p:nvPr>
            <p:ph idx="1" type="body"/>
          </p:nvPr>
        </p:nvSpPr>
        <p:spPr>
          <a:xfrm>
            <a:off x="609600" y="1572550"/>
            <a:ext cx="4599900" cy="5232300"/>
          </a:xfrm>
          <a:prstGeom prst="rect">
            <a:avLst/>
          </a:prstGeom>
          <a:noFill/>
          <a:ln>
            <a:noFill/>
          </a:ln>
        </p:spPr>
        <p:txBody>
          <a:bodyPr anchorCtr="0" anchor="t" bIns="45700" lIns="91425" spcFirstLastPara="1" rIns="91425" wrap="square" tIns="45700">
            <a:noAutofit/>
          </a:bodyPr>
          <a:lstStyle/>
          <a:p>
            <a:pPr indent="0" lvl="0" marL="0" rtl="0" algn="l">
              <a:spcBef>
                <a:spcPts val="544"/>
              </a:spcBef>
              <a:spcAft>
                <a:spcPts val="0"/>
              </a:spcAft>
              <a:buNone/>
            </a:pPr>
            <a:r>
              <a:rPr b="1" lang="en-US" sz="2000"/>
              <a:t>Validation </a:t>
            </a:r>
            <a:endParaRPr b="1" sz="2000"/>
          </a:p>
          <a:p>
            <a:pPr indent="-323850" lvl="0" marL="457200" rtl="0" algn="l">
              <a:spcBef>
                <a:spcPts val="544"/>
              </a:spcBef>
              <a:spcAft>
                <a:spcPts val="0"/>
              </a:spcAft>
              <a:buSzPts val="1500"/>
              <a:buChar char="-"/>
            </a:pPr>
            <a:r>
              <a:rPr lang="en-US" sz="1400"/>
              <a:t>PCB is outputting correct output voltages as expected</a:t>
            </a:r>
            <a:endParaRPr sz="1400"/>
          </a:p>
          <a:p>
            <a:pPr indent="-311150" lvl="1" marL="914400" rtl="0" algn="l">
              <a:spcBef>
                <a:spcPts val="0"/>
              </a:spcBef>
              <a:spcAft>
                <a:spcPts val="0"/>
              </a:spcAft>
              <a:buSzPts val="1300"/>
              <a:buChar char="-"/>
            </a:pPr>
            <a:r>
              <a:rPr i="1" lang="en-US" sz="1300"/>
              <a:t>3.2.3.1.3: Voltage Step-Down</a:t>
            </a:r>
            <a:endParaRPr i="1" sz="1300"/>
          </a:p>
          <a:p>
            <a:pPr indent="-317500" lvl="0" marL="457200" rtl="0" algn="l">
              <a:spcBef>
                <a:spcPts val="0"/>
              </a:spcBef>
              <a:spcAft>
                <a:spcPts val="0"/>
              </a:spcAft>
              <a:buSzPts val="1400"/>
              <a:buChar char="-"/>
            </a:pPr>
            <a:r>
              <a:rPr lang="en-US" sz="1400"/>
              <a:t>Noise at output is within reason and not causing issues </a:t>
            </a:r>
            <a:r>
              <a:rPr lang="en-US" sz="1400"/>
              <a:t>throughout</a:t>
            </a:r>
            <a:r>
              <a:rPr lang="en-US" sz="1400"/>
              <a:t> the system</a:t>
            </a:r>
            <a:endParaRPr sz="1400"/>
          </a:p>
          <a:p>
            <a:pPr indent="-311150" lvl="1" marL="914400" rtl="0" algn="l">
              <a:spcBef>
                <a:spcPts val="0"/>
              </a:spcBef>
              <a:spcAft>
                <a:spcPts val="0"/>
              </a:spcAft>
              <a:buSzPts val="1300"/>
              <a:buChar char="-"/>
            </a:pPr>
            <a:r>
              <a:rPr i="1" lang="en-US" sz="1300"/>
              <a:t>3.2.3.2.5: Output DC Voltage</a:t>
            </a:r>
            <a:endParaRPr i="1" sz="1300"/>
          </a:p>
          <a:p>
            <a:pPr indent="-317500" lvl="0" marL="457200" rtl="0" algn="l">
              <a:spcBef>
                <a:spcPts val="0"/>
              </a:spcBef>
              <a:spcAft>
                <a:spcPts val="0"/>
              </a:spcAft>
              <a:buSzPts val="1400"/>
              <a:buChar char="-"/>
            </a:pPr>
            <a:r>
              <a:rPr lang="en-US" sz="1400"/>
              <a:t>PCB can continue to supply reliable output voltage when current load is present</a:t>
            </a:r>
            <a:endParaRPr sz="1400"/>
          </a:p>
          <a:p>
            <a:pPr indent="-311150" lvl="1" marL="914400" rtl="0" algn="l">
              <a:spcBef>
                <a:spcPts val="0"/>
              </a:spcBef>
              <a:spcAft>
                <a:spcPts val="0"/>
              </a:spcAft>
              <a:buSzPts val="1300"/>
              <a:buChar char="-"/>
            </a:pPr>
            <a:r>
              <a:rPr i="1" lang="en-US" sz="1300"/>
              <a:t>3.2.3.2.7: Handling Load</a:t>
            </a:r>
            <a:endParaRPr i="1" sz="1300"/>
          </a:p>
          <a:p>
            <a:pPr indent="-317500" lvl="0" marL="457200" rtl="0" algn="l">
              <a:spcBef>
                <a:spcPts val="0"/>
              </a:spcBef>
              <a:spcAft>
                <a:spcPts val="0"/>
              </a:spcAft>
              <a:buSzPts val="1400"/>
              <a:buChar char="-"/>
            </a:pPr>
            <a:r>
              <a:rPr lang="en-US" sz="1400"/>
              <a:t>Battery is capable of supplying a constant output when current demands quickly change</a:t>
            </a:r>
            <a:endParaRPr sz="1400"/>
          </a:p>
          <a:p>
            <a:pPr indent="-311150" lvl="1" marL="914400" rtl="0" algn="l">
              <a:spcBef>
                <a:spcPts val="0"/>
              </a:spcBef>
              <a:spcAft>
                <a:spcPts val="0"/>
              </a:spcAft>
              <a:buSzPts val="1300"/>
              <a:buChar char="-"/>
            </a:pPr>
            <a:r>
              <a:rPr i="1" lang="en-US" sz="1300"/>
              <a:t>3.2.3.1.1: Input Voltage</a:t>
            </a:r>
            <a:endParaRPr i="1" sz="1300"/>
          </a:p>
          <a:p>
            <a:pPr indent="-317500" lvl="0" marL="457200" rtl="0" algn="l">
              <a:spcBef>
                <a:spcPts val="0"/>
              </a:spcBef>
              <a:spcAft>
                <a:spcPts val="0"/>
              </a:spcAft>
              <a:buSzPts val="1400"/>
              <a:buChar char="-"/>
            </a:pPr>
            <a:r>
              <a:rPr lang="en-US" sz="1400"/>
              <a:t>Full System Integration and Functionality </a:t>
            </a:r>
            <a:endParaRPr sz="1400"/>
          </a:p>
          <a:p>
            <a:pPr indent="-311150" lvl="1" marL="914400" rtl="0" algn="l">
              <a:spcBef>
                <a:spcPts val="0"/>
              </a:spcBef>
              <a:spcAft>
                <a:spcPts val="0"/>
              </a:spcAft>
              <a:buSzPts val="1300"/>
              <a:buChar char="-"/>
            </a:pPr>
            <a:r>
              <a:rPr lang="en-US" sz="1300"/>
              <a:t>When using bench power supply, the Cobot works as intended, and the power PCB is able to supply reliable power to all components </a:t>
            </a:r>
            <a:endParaRPr sz="1300"/>
          </a:p>
          <a:p>
            <a:pPr indent="-311150" lvl="1" marL="914400" rtl="0" algn="l">
              <a:spcBef>
                <a:spcPts val="0"/>
              </a:spcBef>
              <a:spcAft>
                <a:spcPts val="0"/>
              </a:spcAft>
              <a:buSzPts val="1300"/>
              <a:buChar char="-"/>
            </a:pPr>
            <a:r>
              <a:rPr lang="en-US" sz="1300"/>
              <a:t>With battery as power supply, inrush current is causing our fuse to blow. To fix this, a capacitor will be added from power to ground to absorb any current spiking. </a:t>
            </a:r>
            <a:r>
              <a:rPr i="1" lang="en-US" sz="1300"/>
              <a:t>(This is still in progress and to be validated soon.)</a:t>
            </a:r>
            <a:endParaRPr sz="1300"/>
          </a:p>
        </p:txBody>
      </p:sp>
      <p:sp>
        <p:nvSpPr>
          <p:cNvPr id="474" name="Google Shape;474;g34a053677a7_0_53"/>
          <p:cNvSpPr/>
          <p:nvPr/>
        </p:nvSpPr>
        <p:spPr>
          <a:xfrm>
            <a:off x="7752950" y="6262850"/>
            <a:ext cx="330300" cy="160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g34a053677a7_0_53"/>
          <p:cNvSpPr/>
          <p:nvPr/>
        </p:nvSpPr>
        <p:spPr>
          <a:xfrm>
            <a:off x="7752950" y="6495350"/>
            <a:ext cx="330300" cy="1602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g34a053677a7_0_53"/>
          <p:cNvSpPr txBox="1"/>
          <p:nvPr/>
        </p:nvSpPr>
        <p:spPr>
          <a:xfrm>
            <a:off x="8083250" y="6233900"/>
            <a:ext cx="1551900" cy="218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sz="1000"/>
              <a:t>Actual Voltage Output</a:t>
            </a:r>
            <a:endParaRPr sz="1000">
              <a:solidFill>
                <a:srgbClr val="000000"/>
              </a:solidFill>
            </a:endParaRPr>
          </a:p>
        </p:txBody>
      </p:sp>
      <p:sp>
        <p:nvSpPr>
          <p:cNvPr id="477" name="Google Shape;477;g34a053677a7_0_53"/>
          <p:cNvSpPr txBox="1"/>
          <p:nvPr/>
        </p:nvSpPr>
        <p:spPr>
          <a:xfrm>
            <a:off x="8083250" y="6466400"/>
            <a:ext cx="1551900" cy="218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sz="1000"/>
              <a:t>Expected Voltage Output</a:t>
            </a:r>
            <a:endParaRPr sz="1000">
              <a:solidFill>
                <a:srgbClr val="000000"/>
              </a:solidFill>
            </a:endParaRPr>
          </a:p>
        </p:txBody>
      </p:sp>
      <p:sp>
        <p:nvSpPr>
          <p:cNvPr id="478" name="Google Shape;478;g34a053677a7_0_53"/>
          <p:cNvSpPr/>
          <p:nvPr/>
        </p:nvSpPr>
        <p:spPr>
          <a:xfrm>
            <a:off x="7602775" y="5949775"/>
            <a:ext cx="2032500" cy="80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g34a053677a7_0_53"/>
          <p:cNvSpPr txBox="1"/>
          <p:nvPr/>
        </p:nvSpPr>
        <p:spPr>
          <a:xfrm>
            <a:off x="8327125" y="6006388"/>
            <a:ext cx="583800" cy="218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000"/>
              <a:t>Key</a:t>
            </a:r>
            <a:endParaRPr b="1" sz="1000">
              <a:solidFill>
                <a:srgbClr val="000000"/>
              </a:solidFill>
            </a:endParaRPr>
          </a:p>
        </p:txBody>
      </p:sp>
      <p:sp>
        <p:nvSpPr>
          <p:cNvPr id="480" name="Google Shape;480;g34a053677a7_0_53"/>
          <p:cNvSpPr txBox="1"/>
          <p:nvPr/>
        </p:nvSpPr>
        <p:spPr>
          <a:xfrm>
            <a:off x="6952076" y="1610888"/>
            <a:ext cx="33339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100"/>
              <a:t>Output Voltage vs Current Load: Voltage Drop</a:t>
            </a:r>
            <a:endParaRPr b="1" sz="11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3495650226b_0_46"/>
          <p:cNvSpPr txBox="1"/>
          <p:nvPr>
            <p:ph type="title"/>
          </p:nvPr>
        </p:nvSpPr>
        <p:spPr>
          <a:xfrm>
            <a:off x="609600" y="946840"/>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Power Supply Subsystem: Design Accomplishments</a:t>
            </a:r>
            <a:endParaRPr/>
          </a:p>
        </p:txBody>
      </p:sp>
      <p:sp>
        <p:nvSpPr>
          <p:cNvPr id="486" name="Google Shape;486;g3495650226b_0_46"/>
          <p:cNvSpPr txBox="1"/>
          <p:nvPr>
            <p:ph idx="1" type="body"/>
          </p:nvPr>
        </p:nvSpPr>
        <p:spPr>
          <a:xfrm>
            <a:off x="609600" y="1980000"/>
            <a:ext cx="6707100" cy="4637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544"/>
              </a:spcBef>
              <a:spcAft>
                <a:spcPts val="0"/>
              </a:spcAft>
              <a:buNone/>
            </a:pPr>
            <a:r>
              <a:rPr b="1" lang="en-US" sz="2100"/>
              <a:t>Challenges Encountered</a:t>
            </a:r>
            <a:endParaRPr b="1" sz="2100"/>
          </a:p>
          <a:p>
            <a:pPr indent="-259080" lvl="0" marL="342900" rtl="0" algn="l">
              <a:lnSpc>
                <a:spcPct val="90000"/>
              </a:lnSpc>
              <a:spcBef>
                <a:spcPts val="544"/>
              </a:spcBef>
              <a:spcAft>
                <a:spcPts val="0"/>
              </a:spcAft>
              <a:buClr>
                <a:schemeClr val="dk1"/>
              </a:buClr>
              <a:buSzPts val="1400"/>
              <a:buChar char="•"/>
            </a:pPr>
            <a:r>
              <a:rPr b="1" lang="en-US" sz="1400"/>
              <a:t>Board layout</a:t>
            </a:r>
            <a:endParaRPr b="1" sz="1400"/>
          </a:p>
          <a:p>
            <a:pPr indent="-190500" lvl="1" marL="742950" rtl="0" algn="l">
              <a:lnSpc>
                <a:spcPct val="90000"/>
              </a:lnSpc>
              <a:spcBef>
                <a:spcPts val="544"/>
              </a:spcBef>
              <a:spcAft>
                <a:spcPts val="0"/>
              </a:spcAft>
              <a:buSzPts val="300"/>
              <a:buChar char="–"/>
            </a:pPr>
            <a:r>
              <a:rPr b="1" i="1" lang="en-US" sz="1300"/>
              <a:t>Challenge</a:t>
            </a:r>
            <a:r>
              <a:rPr lang="en-US" sz="1300"/>
              <a:t>: From 403, the board design was not </a:t>
            </a:r>
            <a:r>
              <a:rPr lang="en-US" sz="1300"/>
              <a:t>adequate</a:t>
            </a:r>
            <a:r>
              <a:rPr lang="en-US" sz="1300"/>
              <a:t> to handle the application of high voltage and current, which led to issues.</a:t>
            </a:r>
            <a:endParaRPr sz="1300"/>
          </a:p>
          <a:p>
            <a:pPr indent="-254000" lvl="1" marL="742950" rtl="0" algn="l">
              <a:lnSpc>
                <a:spcPct val="90000"/>
              </a:lnSpc>
              <a:spcBef>
                <a:spcPts val="544"/>
              </a:spcBef>
              <a:spcAft>
                <a:spcPts val="0"/>
              </a:spcAft>
              <a:buSzPts val="1300"/>
              <a:buChar char="–"/>
            </a:pPr>
            <a:r>
              <a:rPr b="1" i="1" lang="en-US" sz="1300"/>
              <a:t>Solution</a:t>
            </a:r>
            <a:r>
              <a:rPr lang="en-US" sz="1300"/>
              <a:t>: Using polygon pours and signal layers, the PCB had more success with the intended application</a:t>
            </a:r>
            <a:endParaRPr sz="1300"/>
          </a:p>
          <a:p>
            <a:pPr indent="-317500" lvl="0" marL="342900" rtl="0" algn="l">
              <a:lnSpc>
                <a:spcPct val="90000"/>
              </a:lnSpc>
              <a:spcBef>
                <a:spcPts val="544"/>
              </a:spcBef>
              <a:spcAft>
                <a:spcPts val="0"/>
              </a:spcAft>
              <a:buSzPts val="1400"/>
              <a:buChar char="•"/>
            </a:pPr>
            <a:r>
              <a:rPr b="1" lang="en-US" sz="1400"/>
              <a:t>Shorting Signals</a:t>
            </a:r>
            <a:endParaRPr b="1" sz="1400"/>
          </a:p>
          <a:p>
            <a:pPr indent="-254000" lvl="1" marL="742950" rtl="0" algn="l">
              <a:lnSpc>
                <a:spcPct val="90000"/>
              </a:lnSpc>
              <a:spcBef>
                <a:spcPts val="544"/>
              </a:spcBef>
              <a:spcAft>
                <a:spcPts val="0"/>
              </a:spcAft>
              <a:buSzPts val="1300"/>
              <a:buChar char="–"/>
            </a:pPr>
            <a:r>
              <a:rPr b="1" i="1" lang="en-US" sz="1300"/>
              <a:t>Challenge: </a:t>
            </a:r>
            <a:r>
              <a:rPr lang="en-US" sz="1300"/>
              <a:t>When testing during integration, certain tests, such as flashing the MCU or powering the board on and off quickly, would cause the power supply PCB to enter an undefined state and send the chips into protection mode, presenting as a short.</a:t>
            </a:r>
            <a:endParaRPr sz="1300"/>
          </a:p>
          <a:p>
            <a:pPr indent="-254000" lvl="1" marL="742950" rtl="0" algn="l">
              <a:lnSpc>
                <a:spcPct val="90000"/>
              </a:lnSpc>
              <a:spcBef>
                <a:spcPts val="544"/>
              </a:spcBef>
              <a:spcAft>
                <a:spcPts val="0"/>
              </a:spcAft>
              <a:buSzPts val="1300"/>
              <a:buChar char="–"/>
            </a:pPr>
            <a:r>
              <a:rPr b="1" i="1" lang="en-US" sz="1300"/>
              <a:t>Solution: </a:t>
            </a:r>
            <a:r>
              <a:rPr lang="en-US" sz="1300"/>
              <a:t>We found that the power supply must be connected to the power supply PCB first, and then the launch pad is able to be connected and flash the MCU. We also found that the circuit needs a few moments to drain excess current before </a:t>
            </a:r>
            <a:r>
              <a:rPr lang="en-US" sz="1300"/>
              <a:t>turning</a:t>
            </a:r>
            <a:r>
              <a:rPr lang="en-US" sz="1300"/>
              <a:t> the power </a:t>
            </a:r>
            <a:r>
              <a:rPr lang="en-US" sz="1300"/>
              <a:t>supply</a:t>
            </a:r>
            <a:r>
              <a:rPr lang="en-US" sz="1300"/>
              <a:t> back on. </a:t>
            </a:r>
            <a:endParaRPr sz="1300"/>
          </a:p>
          <a:p>
            <a:pPr indent="-317500" lvl="0" marL="342900" rtl="0" algn="l">
              <a:lnSpc>
                <a:spcPct val="90000"/>
              </a:lnSpc>
              <a:spcBef>
                <a:spcPts val="544"/>
              </a:spcBef>
              <a:spcAft>
                <a:spcPts val="0"/>
              </a:spcAft>
              <a:buSzPts val="1400"/>
              <a:buChar char="•"/>
            </a:pPr>
            <a:r>
              <a:rPr b="1" lang="en-US" sz="1400"/>
              <a:t>Inrush Current</a:t>
            </a:r>
            <a:endParaRPr b="1" sz="1400"/>
          </a:p>
          <a:p>
            <a:pPr indent="-254000" lvl="1" marL="742950" rtl="0" algn="l">
              <a:lnSpc>
                <a:spcPct val="90000"/>
              </a:lnSpc>
              <a:spcBef>
                <a:spcPts val="544"/>
              </a:spcBef>
              <a:spcAft>
                <a:spcPts val="0"/>
              </a:spcAft>
              <a:buSzPts val="1300"/>
              <a:buChar char="–"/>
            </a:pPr>
            <a:r>
              <a:rPr b="1" i="1" lang="en-US" sz="1300"/>
              <a:t>Challenge: </a:t>
            </a:r>
            <a:r>
              <a:rPr lang="en-US" sz="1300"/>
              <a:t>Inrush current from the battery is causing the fuse to blow and </a:t>
            </a:r>
            <a:r>
              <a:rPr lang="en-US" sz="1300"/>
              <a:t>prohibiting</a:t>
            </a:r>
            <a:r>
              <a:rPr lang="en-US" sz="1300"/>
              <a:t> our Cobot from working.</a:t>
            </a:r>
            <a:endParaRPr sz="1300"/>
          </a:p>
          <a:p>
            <a:pPr indent="-254000" lvl="1" marL="742950" rtl="0" algn="l">
              <a:lnSpc>
                <a:spcPct val="90000"/>
              </a:lnSpc>
              <a:spcBef>
                <a:spcPts val="544"/>
              </a:spcBef>
              <a:spcAft>
                <a:spcPts val="0"/>
              </a:spcAft>
              <a:buSzPts val="1300"/>
              <a:buChar char="–"/>
            </a:pPr>
            <a:r>
              <a:rPr b="1" i="1" lang="en-US" sz="1300"/>
              <a:t>Solution: </a:t>
            </a:r>
            <a:r>
              <a:rPr lang="en-US" sz="1300"/>
              <a:t>Adding a switch and capacitor from </a:t>
            </a:r>
            <a:r>
              <a:rPr lang="en-US" sz="1300"/>
              <a:t>power</a:t>
            </a:r>
            <a:r>
              <a:rPr lang="en-US" sz="1300"/>
              <a:t> to </a:t>
            </a:r>
            <a:r>
              <a:rPr lang="en-US" sz="1300"/>
              <a:t>ground</a:t>
            </a:r>
            <a:r>
              <a:rPr lang="en-US" sz="1300"/>
              <a:t> to absorb current spiking </a:t>
            </a:r>
            <a:r>
              <a:rPr lang="en-US" sz="1300"/>
              <a:t>should</a:t>
            </a:r>
            <a:r>
              <a:rPr lang="en-US" sz="1300"/>
              <a:t> solve this issue.</a:t>
            </a:r>
            <a:endParaRPr sz="1300"/>
          </a:p>
        </p:txBody>
      </p:sp>
      <p:sp>
        <p:nvSpPr>
          <p:cNvPr id="487" name="Google Shape;487;g3495650226b_0_46"/>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pic>
        <p:nvPicPr>
          <p:cNvPr id="488" name="Google Shape;488;g3495650226b_0_46"/>
          <p:cNvPicPr preferRelativeResize="0"/>
          <p:nvPr/>
        </p:nvPicPr>
        <p:blipFill>
          <a:blip r:embed="rId3">
            <a:alphaModFix/>
          </a:blip>
          <a:stretch>
            <a:fillRect/>
          </a:stretch>
        </p:blipFill>
        <p:spPr>
          <a:xfrm>
            <a:off x="9480125" y="4031350"/>
            <a:ext cx="2711876" cy="2696551"/>
          </a:xfrm>
          <a:prstGeom prst="rect">
            <a:avLst/>
          </a:prstGeom>
          <a:noFill/>
          <a:ln>
            <a:noFill/>
          </a:ln>
        </p:spPr>
      </p:pic>
      <p:pic>
        <p:nvPicPr>
          <p:cNvPr id="489" name="Google Shape;489;g3495650226b_0_46"/>
          <p:cNvPicPr preferRelativeResize="0"/>
          <p:nvPr/>
        </p:nvPicPr>
        <p:blipFill>
          <a:blip r:embed="rId4">
            <a:alphaModFix/>
          </a:blip>
          <a:stretch>
            <a:fillRect/>
          </a:stretch>
        </p:blipFill>
        <p:spPr>
          <a:xfrm>
            <a:off x="7498750" y="1750550"/>
            <a:ext cx="2258978" cy="3165500"/>
          </a:xfrm>
          <a:prstGeom prst="rect">
            <a:avLst/>
          </a:prstGeom>
          <a:noFill/>
          <a:ln>
            <a:noFill/>
          </a:ln>
        </p:spPr>
      </p:pic>
      <p:sp>
        <p:nvSpPr>
          <p:cNvPr id="490" name="Google Shape;490;g3495650226b_0_46"/>
          <p:cNvSpPr/>
          <p:nvPr/>
        </p:nvSpPr>
        <p:spPr>
          <a:xfrm>
            <a:off x="7913225" y="5483048"/>
            <a:ext cx="1566900" cy="540600"/>
          </a:xfrm>
          <a:prstGeom prst="rightArrowCallout">
            <a:avLst>
              <a:gd fmla="val 25000" name="adj1"/>
              <a:gd fmla="val 25000" name="adj2"/>
              <a:gd fmla="val 25000" name="adj3"/>
              <a:gd fmla="val 64977" name="adj4"/>
            </a:avLst>
          </a:prstGeom>
          <a:solidFill>
            <a:schemeClr val="lt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91" name="Google Shape;491;g3495650226b_0_46"/>
          <p:cNvSpPr txBox="1"/>
          <p:nvPr/>
        </p:nvSpPr>
        <p:spPr>
          <a:xfrm>
            <a:off x="7853125" y="5575438"/>
            <a:ext cx="1119900" cy="355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Battery used in Cobot</a:t>
            </a:r>
            <a:endParaRPr sz="1000">
              <a:solidFill>
                <a:srgbClr val="000000"/>
              </a:solidFill>
            </a:endParaRPr>
          </a:p>
        </p:txBody>
      </p:sp>
      <p:sp>
        <p:nvSpPr>
          <p:cNvPr id="492" name="Google Shape;492;g3495650226b_0_46"/>
          <p:cNvSpPr/>
          <p:nvPr/>
        </p:nvSpPr>
        <p:spPr>
          <a:xfrm rot="10800000">
            <a:off x="9939763" y="2722050"/>
            <a:ext cx="1647000" cy="540600"/>
          </a:xfrm>
          <a:prstGeom prst="rightArrowCallout">
            <a:avLst>
              <a:gd fmla="val 25000" name="adj1"/>
              <a:gd fmla="val 25000" name="adj2"/>
              <a:gd fmla="val 25000" name="adj3"/>
              <a:gd fmla="val 64977" name="adj4"/>
            </a:avLst>
          </a:prstGeom>
          <a:solidFill>
            <a:schemeClr val="lt1"/>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493" name="Google Shape;493;g3495650226b_0_46"/>
          <p:cNvSpPr txBox="1"/>
          <p:nvPr/>
        </p:nvSpPr>
        <p:spPr>
          <a:xfrm>
            <a:off x="10506925" y="2722057"/>
            <a:ext cx="1119900" cy="540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t>Schematic including polygon pours</a:t>
            </a:r>
            <a:endParaRPr sz="10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3497c3eb98c_0_139"/>
          <p:cNvSpPr txBox="1"/>
          <p:nvPr>
            <p:ph type="title"/>
          </p:nvPr>
        </p:nvSpPr>
        <p:spPr>
          <a:xfrm>
            <a:off x="609600" y="1049177"/>
            <a:ext cx="109728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Wireless Communication &amp; User Interface Subsystem</a:t>
            </a:r>
            <a:br>
              <a:rPr lang="en-US"/>
            </a:br>
            <a:r>
              <a:rPr lang="en-US"/>
              <a:t>Design Accomplishments</a:t>
            </a:r>
            <a:endParaRPr/>
          </a:p>
        </p:txBody>
      </p:sp>
      <p:sp>
        <p:nvSpPr>
          <p:cNvPr id="500" name="Google Shape;500;g3497c3eb98c_0_139"/>
          <p:cNvSpPr txBox="1"/>
          <p:nvPr>
            <p:ph idx="1" type="body"/>
          </p:nvPr>
        </p:nvSpPr>
        <p:spPr>
          <a:xfrm>
            <a:off x="294400" y="2192825"/>
            <a:ext cx="4806000" cy="40770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b="1" lang="en-US" sz="1800"/>
              <a:t>Design:</a:t>
            </a:r>
            <a:br>
              <a:rPr lang="en-US" sz="1400"/>
            </a:br>
            <a:br>
              <a:rPr lang="en-US" sz="1400"/>
            </a:br>
            <a:r>
              <a:rPr b="1" lang="en-US" sz="1400"/>
              <a:t>Software: </a:t>
            </a:r>
            <a:endParaRPr b="1" sz="1400"/>
          </a:p>
          <a:p>
            <a:pPr indent="-285750" lvl="0" marL="285750" rtl="0" algn="l">
              <a:spcBef>
                <a:spcPts val="0"/>
              </a:spcBef>
              <a:spcAft>
                <a:spcPts val="0"/>
              </a:spcAft>
              <a:buSzPts val="1400"/>
              <a:buChar char="-"/>
            </a:pPr>
            <a:r>
              <a:rPr lang="en-US" sz="1400"/>
              <a:t>FlutterFlow, Arduino IDE</a:t>
            </a:r>
            <a:endParaRPr sz="1400"/>
          </a:p>
          <a:p>
            <a:pPr indent="0" lvl="0" marL="0" rtl="0" algn="l">
              <a:spcBef>
                <a:spcPts val="500"/>
              </a:spcBef>
              <a:spcAft>
                <a:spcPts val="0"/>
              </a:spcAft>
              <a:buClr>
                <a:schemeClr val="dk1"/>
              </a:buClr>
              <a:buFont typeface="Arial"/>
              <a:buNone/>
            </a:pPr>
            <a:r>
              <a:rPr b="1" lang="en-US" sz="1400"/>
              <a:t>Mobile Application:</a:t>
            </a:r>
            <a:endParaRPr b="1" sz="1400"/>
          </a:p>
          <a:p>
            <a:pPr indent="-285750" lvl="0" marL="285750" rtl="0" algn="l">
              <a:spcBef>
                <a:spcPts val="0"/>
              </a:spcBef>
              <a:spcAft>
                <a:spcPts val="0"/>
              </a:spcAft>
              <a:buSzPts val="1400"/>
              <a:buChar char="-"/>
            </a:pPr>
            <a:r>
              <a:rPr lang="en-US" sz="1400"/>
              <a:t>iOS compatible (iPad/iPhone)</a:t>
            </a:r>
            <a:endParaRPr sz="1400"/>
          </a:p>
          <a:p>
            <a:pPr indent="-285750" lvl="0" marL="285750" rtl="0" algn="l">
              <a:spcBef>
                <a:spcPts val="0"/>
              </a:spcBef>
              <a:spcAft>
                <a:spcPts val="0"/>
              </a:spcAft>
              <a:buSzPts val="1400"/>
              <a:buChar char="-"/>
            </a:pPr>
            <a:r>
              <a:rPr lang="en-US" sz="1400"/>
              <a:t>Connected via Bluetooth (ESP-32)</a:t>
            </a:r>
            <a:endParaRPr sz="1400"/>
          </a:p>
          <a:p>
            <a:pPr indent="0" lvl="0" marL="0" rtl="0" algn="l">
              <a:spcBef>
                <a:spcPts val="500"/>
              </a:spcBef>
              <a:spcAft>
                <a:spcPts val="0"/>
              </a:spcAft>
              <a:buClr>
                <a:schemeClr val="dk1"/>
              </a:buClr>
              <a:buFont typeface="Arial"/>
              <a:buNone/>
            </a:pPr>
            <a:r>
              <a:rPr b="1" lang="en-US" sz="1400"/>
              <a:t>Wireless Connectivity:</a:t>
            </a:r>
            <a:endParaRPr sz="1400"/>
          </a:p>
          <a:p>
            <a:pPr indent="-285750" lvl="0" marL="285750" rtl="0" algn="l">
              <a:spcBef>
                <a:spcPts val="0"/>
              </a:spcBef>
              <a:spcAft>
                <a:spcPts val="0"/>
              </a:spcAft>
              <a:buSzPts val="1400"/>
              <a:buChar char="-"/>
            </a:pPr>
            <a:r>
              <a:rPr lang="en-US" sz="1400"/>
              <a:t>IOS --&gt; ESP-32 --&gt; C2000 MCU</a:t>
            </a:r>
            <a:endParaRPr sz="1400"/>
          </a:p>
          <a:p>
            <a:pPr indent="0" lvl="0" marL="0" rtl="0" algn="l">
              <a:spcBef>
                <a:spcPts val="360"/>
              </a:spcBef>
              <a:spcAft>
                <a:spcPts val="0"/>
              </a:spcAft>
              <a:buNone/>
            </a:pPr>
            <a:r>
              <a:rPr i="1" lang="en-US" sz="1000"/>
              <a:t>  *reverse functionality as well</a:t>
            </a:r>
            <a:endParaRPr i="1" sz="1000"/>
          </a:p>
          <a:p>
            <a:pPr indent="0" lvl="0" marL="0" rtl="0" algn="l">
              <a:spcBef>
                <a:spcPts val="360"/>
              </a:spcBef>
              <a:spcAft>
                <a:spcPts val="0"/>
              </a:spcAft>
              <a:buNone/>
            </a:pPr>
            <a:br>
              <a:rPr lang="en-US" sz="1000"/>
            </a:br>
            <a:r>
              <a:rPr b="1" lang="en-US" sz="1400">
                <a:solidFill>
                  <a:srgbClr val="000000"/>
                </a:solidFill>
              </a:rPr>
              <a:t>List of Bluetooth Functions: </a:t>
            </a:r>
            <a:endParaRPr b="1" sz="1400">
              <a:solidFill>
                <a:srgbClr val="000000"/>
              </a:solidFill>
            </a:endParaRPr>
          </a:p>
          <a:p>
            <a:pPr indent="0" lvl="0" marL="0" rtl="0" algn="l">
              <a:spcBef>
                <a:spcPts val="0"/>
              </a:spcBef>
              <a:spcAft>
                <a:spcPts val="0"/>
              </a:spcAft>
              <a:buNone/>
            </a:pPr>
            <a:r>
              <a:rPr lang="en-US" sz="1400">
                <a:solidFill>
                  <a:srgbClr val="000000"/>
                </a:solidFill>
              </a:rPr>
              <a:t>1. connectDevice	      2. disconnectDevice</a:t>
            </a:r>
            <a:endParaRPr sz="1400">
              <a:solidFill>
                <a:srgbClr val="000000"/>
              </a:solidFill>
            </a:endParaRPr>
          </a:p>
          <a:p>
            <a:pPr indent="0" lvl="0" marL="0" rtl="0" algn="l">
              <a:spcBef>
                <a:spcPts val="0"/>
              </a:spcBef>
              <a:spcAft>
                <a:spcPts val="0"/>
              </a:spcAft>
              <a:buNone/>
            </a:pPr>
            <a:r>
              <a:rPr lang="en-US" sz="1400">
                <a:solidFill>
                  <a:srgbClr val="000000"/>
                </a:solidFill>
              </a:rPr>
              <a:t>3. findDevices	      4. getConnectedDevices</a:t>
            </a:r>
            <a:endParaRPr sz="1400">
              <a:solidFill>
                <a:srgbClr val="000000"/>
              </a:solidFill>
            </a:endParaRPr>
          </a:p>
          <a:p>
            <a:pPr indent="0" lvl="0" marL="0" rtl="0" algn="l">
              <a:spcBef>
                <a:spcPts val="0"/>
              </a:spcBef>
              <a:spcAft>
                <a:spcPts val="0"/>
              </a:spcAft>
              <a:buNone/>
            </a:pPr>
            <a:r>
              <a:rPr lang="en-US" sz="1400">
                <a:solidFill>
                  <a:srgbClr val="000000"/>
                </a:solidFill>
              </a:rPr>
              <a:t>5. getRssi		      6. isBluetoothEnabled</a:t>
            </a:r>
            <a:endParaRPr sz="1400">
              <a:solidFill>
                <a:srgbClr val="000000"/>
              </a:solidFill>
            </a:endParaRPr>
          </a:p>
          <a:p>
            <a:pPr indent="0" lvl="0" marL="0" rtl="0" algn="l">
              <a:spcBef>
                <a:spcPts val="0"/>
              </a:spcBef>
              <a:spcAft>
                <a:spcPts val="0"/>
              </a:spcAft>
              <a:buNone/>
            </a:pPr>
            <a:r>
              <a:rPr lang="en-US" sz="1400">
                <a:solidFill>
                  <a:srgbClr val="000000"/>
                </a:solidFill>
              </a:rPr>
              <a:t>7. receiveData	      8. sendData</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Clr>
                <a:schemeClr val="dk1"/>
              </a:buClr>
              <a:buSzPts val="1100"/>
              <a:buFont typeface="Arial"/>
              <a:buNone/>
            </a:pPr>
            <a:r>
              <a:rPr b="1" lang="en-US" sz="1400"/>
              <a:t>Important Tools:</a:t>
            </a:r>
            <a:endParaRPr b="1" sz="1400"/>
          </a:p>
          <a:p>
            <a:pPr indent="0" lvl="0" marL="0" rtl="0" algn="l">
              <a:spcBef>
                <a:spcPts val="0"/>
              </a:spcBef>
              <a:spcAft>
                <a:spcPts val="0"/>
              </a:spcAft>
              <a:buClr>
                <a:schemeClr val="dk1"/>
              </a:buClr>
              <a:buSzPts val="1100"/>
              <a:buFont typeface="Arial"/>
              <a:buNone/>
            </a:pPr>
            <a:r>
              <a:rPr lang="en-US" sz="1400"/>
              <a:t>1. flutter_blue_plus 1.33.4</a:t>
            </a:r>
            <a:endParaRPr sz="1400"/>
          </a:p>
          <a:p>
            <a:pPr indent="0" lvl="0" marL="0" rtl="0" algn="l">
              <a:spcBef>
                <a:spcPts val="0"/>
              </a:spcBef>
              <a:spcAft>
                <a:spcPts val="0"/>
              </a:spcAft>
              <a:buClr>
                <a:schemeClr val="dk1"/>
              </a:buClr>
              <a:buSzPts val="1100"/>
              <a:buFont typeface="Arial"/>
              <a:buNone/>
            </a:pPr>
            <a:r>
              <a:rPr lang="en-US" sz="1400"/>
              <a:t>2. Bluetooth Low Energy</a:t>
            </a:r>
            <a:endParaRPr sz="1400"/>
          </a:p>
          <a:p>
            <a:pPr indent="0" lvl="0" marL="0" rtl="0" algn="l">
              <a:spcBef>
                <a:spcPts val="0"/>
              </a:spcBef>
              <a:spcAft>
                <a:spcPts val="0"/>
              </a:spcAft>
              <a:buNone/>
            </a:pPr>
            <a:r>
              <a:rPr lang="en-US" sz="1400"/>
              <a:t>3. Arduino IDE 2.1.0</a:t>
            </a:r>
            <a:endParaRPr sz="1400"/>
          </a:p>
        </p:txBody>
      </p:sp>
      <p:sp>
        <p:nvSpPr>
          <p:cNvPr id="501" name="Google Shape;501;g3497c3eb98c_0_139"/>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Jaishil Shah</a:t>
            </a:r>
            <a:endParaRPr sz="3200">
              <a:solidFill>
                <a:srgbClr val="000000"/>
              </a:solidFill>
            </a:endParaRPr>
          </a:p>
        </p:txBody>
      </p:sp>
      <p:pic>
        <p:nvPicPr>
          <p:cNvPr id="502" name="Google Shape;502;g3497c3eb98c_0_139"/>
          <p:cNvPicPr preferRelativeResize="0"/>
          <p:nvPr/>
        </p:nvPicPr>
        <p:blipFill>
          <a:blip r:embed="rId3">
            <a:alphaModFix/>
          </a:blip>
          <a:stretch>
            <a:fillRect/>
          </a:stretch>
        </p:blipFill>
        <p:spPr>
          <a:xfrm>
            <a:off x="4193000" y="2937563"/>
            <a:ext cx="1243551" cy="2703626"/>
          </a:xfrm>
          <a:prstGeom prst="rect">
            <a:avLst/>
          </a:prstGeom>
          <a:noFill/>
          <a:ln>
            <a:noFill/>
          </a:ln>
        </p:spPr>
      </p:pic>
      <p:pic>
        <p:nvPicPr>
          <p:cNvPr id="503" name="Google Shape;503;g3497c3eb98c_0_139"/>
          <p:cNvPicPr preferRelativeResize="0"/>
          <p:nvPr/>
        </p:nvPicPr>
        <p:blipFill>
          <a:blip r:embed="rId4">
            <a:alphaModFix/>
          </a:blip>
          <a:stretch>
            <a:fillRect/>
          </a:stretch>
        </p:blipFill>
        <p:spPr>
          <a:xfrm>
            <a:off x="6052200" y="2937588"/>
            <a:ext cx="1243551" cy="2703585"/>
          </a:xfrm>
          <a:prstGeom prst="rect">
            <a:avLst/>
          </a:prstGeom>
          <a:noFill/>
          <a:ln>
            <a:noFill/>
          </a:ln>
        </p:spPr>
      </p:pic>
      <p:pic>
        <p:nvPicPr>
          <p:cNvPr id="504" name="Google Shape;504;g3497c3eb98c_0_139"/>
          <p:cNvPicPr preferRelativeResize="0"/>
          <p:nvPr/>
        </p:nvPicPr>
        <p:blipFill>
          <a:blip r:embed="rId5">
            <a:alphaModFix/>
          </a:blip>
          <a:stretch>
            <a:fillRect/>
          </a:stretch>
        </p:blipFill>
        <p:spPr>
          <a:xfrm>
            <a:off x="7911400" y="2937588"/>
            <a:ext cx="1243551" cy="2703585"/>
          </a:xfrm>
          <a:prstGeom prst="rect">
            <a:avLst/>
          </a:prstGeom>
          <a:noFill/>
          <a:ln>
            <a:noFill/>
          </a:ln>
        </p:spPr>
      </p:pic>
      <p:sp>
        <p:nvSpPr>
          <p:cNvPr id="505" name="Google Shape;505;g3497c3eb98c_0_139"/>
          <p:cNvSpPr/>
          <p:nvPr/>
        </p:nvSpPr>
        <p:spPr>
          <a:xfrm>
            <a:off x="5536500" y="4197875"/>
            <a:ext cx="515700" cy="6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g3497c3eb98c_0_139"/>
          <p:cNvSpPr/>
          <p:nvPr/>
        </p:nvSpPr>
        <p:spPr>
          <a:xfrm>
            <a:off x="7343295" y="4197875"/>
            <a:ext cx="515700" cy="6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7" name="Google Shape;507;g3497c3eb98c_0_139"/>
          <p:cNvPicPr preferRelativeResize="0"/>
          <p:nvPr/>
        </p:nvPicPr>
        <p:blipFill>
          <a:blip r:embed="rId6">
            <a:alphaModFix/>
          </a:blip>
          <a:stretch>
            <a:fillRect/>
          </a:stretch>
        </p:blipFill>
        <p:spPr>
          <a:xfrm>
            <a:off x="9775446" y="3816300"/>
            <a:ext cx="946150" cy="946175"/>
          </a:xfrm>
          <a:prstGeom prst="rect">
            <a:avLst/>
          </a:prstGeom>
          <a:noFill/>
          <a:ln>
            <a:noFill/>
          </a:ln>
        </p:spPr>
      </p:pic>
      <p:sp>
        <p:nvSpPr>
          <p:cNvPr id="508" name="Google Shape;508;g3497c3eb98c_0_139"/>
          <p:cNvSpPr/>
          <p:nvPr/>
        </p:nvSpPr>
        <p:spPr>
          <a:xfrm>
            <a:off x="9207345" y="4255938"/>
            <a:ext cx="515700" cy="6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g3497c3eb98c_0_139"/>
          <p:cNvSpPr/>
          <p:nvPr/>
        </p:nvSpPr>
        <p:spPr>
          <a:xfrm>
            <a:off x="10819220" y="4255938"/>
            <a:ext cx="515700" cy="6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g3497c3eb98c_0_139"/>
          <p:cNvSpPr txBox="1"/>
          <p:nvPr/>
        </p:nvSpPr>
        <p:spPr>
          <a:xfrm>
            <a:off x="11342100" y="4064250"/>
            <a:ext cx="9462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Cobot and Subsystems</a:t>
            </a:r>
            <a:endParaRPr sz="1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3497c3eb98c_2_4"/>
          <p:cNvSpPr txBox="1"/>
          <p:nvPr>
            <p:ph type="title"/>
          </p:nvPr>
        </p:nvSpPr>
        <p:spPr>
          <a:xfrm>
            <a:off x="609600" y="1049177"/>
            <a:ext cx="109728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Wireless Communication &amp; User Interface Subsystem</a:t>
            </a:r>
            <a:br>
              <a:rPr lang="en-US"/>
            </a:br>
            <a:r>
              <a:rPr lang="en-US"/>
              <a:t>Design Accomplishments</a:t>
            </a:r>
            <a:endParaRPr/>
          </a:p>
        </p:txBody>
      </p:sp>
      <p:sp>
        <p:nvSpPr>
          <p:cNvPr id="517" name="Google Shape;517;g3497c3eb98c_2_4"/>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Jaishil Shah</a:t>
            </a:r>
            <a:endParaRPr sz="3200">
              <a:solidFill>
                <a:srgbClr val="000000"/>
              </a:solidFill>
            </a:endParaRPr>
          </a:p>
        </p:txBody>
      </p:sp>
      <p:sp>
        <p:nvSpPr>
          <p:cNvPr id="518" name="Google Shape;518;g3497c3eb98c_2_4"/>
          <p:cNvSpPr txBox="1"/>
          <p:nvPr/>
        </p:nvSpPr>
        <p:spPr>
          <a:xfrm>
            <a:off x="210075" y="1919850"/>
            <a:ext cx="4737600" cy="3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Tested:</a:t>
            </a:r>
            <a:endParaRPr b="1" sz="1800">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BLDC motor movement via mobile app input</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4x Servo Motor movement via mobile app input</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Stable connection (app to ESP32) for 2-5 minutes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Inputs return intended Outputs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Multiple devices can access and use the app</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OLED screen displays correct information and does not delay</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Cobot picking up/placing down objects with claw</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ESP32 functionality without laptop connection</a:t>
            </a:r>
            <a:endParaRPr>
              <a:solidFill>
                <a:schemeClr val="dk1"/>
              </a:solidFill>
            </a:endParaRPr>
          </a:p>
        </p:txBody>
      </p:sp>
      <p:graphicFrame>
        <p:nvGraphicFramePr>
          <p:cNvPr id="519" name="Google Shape;519;g3497c3eb98c_2_4"/>
          <p:cNvGraphicFramePr/>
          <p:nvPr/>
        </p:nvGraphicFramePr>
        <p:xfrm>
          <a:off x="5224300" y="2072388"/>
          <a:ext cx="3000000" cy="3000000"/>
        </p:xfrm>
        <a:graphic>
          <a:graphicData uri="http://schemas.openxmlformats.org/drawingml/2006/table">
            <a:tbl>
              <a:tblPr>
                <a:noFill/>
                <a:tableStyleId>{5CCC66DF-92AB-4392-BF4A-1DF55FC240F2}</a:tableStyleId>
              </a:tblPr>
              <a:tblGrid>
                <a:gridCol w="1250675"/>
                <a:gridCol w="2506650"/>
                <a:gridCol w="2496100"/>
              </a:tblGrid>
              <a:tr h="572050">
                <a:tc>
                  <a:txBody>
                    <a:bodyPr/>
                    <a:lstStyle/>
                    <a:p>
                      <a:pPr indent="0" lvl="0" marL="0" rtl="0" algn="l">
                        <a:lnSpc>
                          <a:spcPct val="115000"/>
                        </a:lnSpc>
                        <a:spcBef>
                          <a:spcPts val="0"/>
                        </a:spcBef>
                        <a:spcAft>
                          <a:spcPts val="0"/>
                        </a:spcAft>
                        <a:buNone/>
                      </a:pPr>
                      <a:r>
                        <a:rPr lang="en-US" sz="1000"/>
                        <a:t>Wireless Connectivity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Mobile app connection and communication between two devices via RX TX</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Mobile app connection does not drop out more than 1 time in 5 minutes, and connects within 30 seconds. ESP-32 can communicate to external devices.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1075">
                <a:tc>
                  <a:txBody>
                    <a:bodyPr/>
                    <a:lstStyle/>
                    <a:p>
                      <a:pPr indent="0" lvl="0" marL="0" rtl="0" algn="l">
                        <a:lnSpc>
                          <a:spcPct val="115000"/>
                        </a:lnSpc>
                        <a:spcBef>
                          <a:spcPts val="0"/>
                        </a:spcBef>
                        <a:spcAft>
                          <a:spcPts val="0"/>
                        </a:spcAft>
                        <a:buNone/>
                      </a:pPr>
                      <a:r>
                        <a:rPr lang="en-US" sz="1000"/>
                        <a:t>GUI Operational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User Interface (application) is deployed to mobile device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Connection is stable, input lag is minimal, and outputs are properly received/translated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1075">
                <a:tc>
                  <a:txBody>
                    <a:bodyPr/>
                    <a:lstStyle/>
                    <a:p>
                      <a:pPr indent="0" lvl="0" marL="0" rtl="0" algn="l">
                        <a:lnSpc>
                          <a:spcPct val="115000"/>
                        </a:lnSpc>
                        <a:spcBef>
                          <a:spcPts val="0"/>
                        </a:spcBef>
                        <a:spcAft>
                          <a:spcPts val="0"/>
                        </a:spcAft>
                        <a:buNone/>
                      </a:pPr>
                      <a:r>
                        <a:rPr lang="en-US" sz="1000"/>
                        <a:t>Application Device Deployment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More than one device can connect &amp; Available to all iOS devices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900"/>
                        <a:t>The application is deployed onto the device &amp; easily accessible to multiple users</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1075">
                <a:tc>
                  <a:txBody>
                    <a:bodyPr/>
                    <a:lstStyle/>
                    <a:p>
                      <a:pPr indent="0" lvl="0" marL="0" rtl="0" algn="l">
                        <a:lnSpc>
                          <a:spcPct val="115000"/>
                        </a:lnSpc>
                        <a:spcBef>
                          <a:spcPts val="0"/>
                        </a:spcBef>
                        <a:spcAft>
                          <a:spcPts val="0"/>
                        </a:spcAft>
                        <a:buNone/>
                      </a:pPr>
                      <a:r>
                        <a:rPr lang="en-US" sz="1000"/>
                        <a:t>Button Functionality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Button Input Functionality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Human interaction is received and works without fault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20" name="Google Shape;520;g3497c3eb98c_2_4"/>
          <p:cNvSpPr txBox="1"/>
          <p:nvPr/>
        </p:nvSpPr>
        <p:spPr>
          <a:xfrm>
            <a:off x="210075" y="4330250"/>
            <a:ext cx="9207600" cy="20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Validated</a:t>
            </a:r>
            <a:r>
              <a:rPr b="1" lang="en-US" sz="1800">
                <a:solidFill>
                  <a:schemeClr val="dk1"/>
                </a:solidFill>
              </a:rPr>
              <a:t>:</a:t>
            </a:r>
            <a:endParaRPr b="1" sz="1800">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Successful BLDC motor movement with proper encoder functionality &amp; precise control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Confirmed Servo motors work correctly, in the right direction, and are able to precisely execute movement</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App connection does not falter and was able to withstand lengthy testing without resetting</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All outputs are met with their corresponding inputs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Numerous iPhones &amp; an iPad were able to connect and control the cobot using the app</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OLED screen displays </a:t>
            </a:r>
            <a:r>
              <a:rPr lang="en-US">
                <a:solidFill>
                  <a:schemeClr val="dk1"/>
                </a:solidFill>
              </a:rPr>
              <a:t>correct</a:t>
            </a:r>
            <a:r>
              <a:rPr lang="en-US">
                <a:solidFill>
                  <a:schemeClr val="dk1"/>
                </a:solidFill>
              </a:rPr>
              <a:t> information and shows the current cobot movement direction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Object has successfully been picked up, moved, and relocated to final destination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ESP-32 works without re-flash &amp; retains </a:t>
            </a:r>
            <a:r>
              <a:rPr lang="en-US">
                <a:solidFill>
                  <a:schemeClr val="dk1"/>
                </a:solidFill>
              </a:rPr>
              <a:t>onboard</a:t>
            </a:r>
            <a:r>
              <a:rPr lang="en-US">
                <a:solidFill>
                  <a:schemeClr val="dk1"/>
                </a:solidFill>
              </a:rPr>
              <a:t> memory. </a:t>
            </a:r>
            <a:endParaRPr>
              <a:solidFill>
                <a:schemeClr val="dk1"/>
              </a:solidFill>
            </a:endParaRPr>
          </a:p>
        </p:txBody>
      </p:sp>
      <p:pic>
        <p:nvPicPr>
          <p:cNvPr id="521" name="Google Shape;521;g3497c3eb98c_2_4"/>
          <p:cNvPicPr preferRelativeResize="0"/>
          <p:nvPr/>
        </p:nvPicPr>
        <p:blipFill>
          <a:blip r:embed="rId3">
            <a:alphaModFix/>
          </a:blip>
          <a:stretch>
            <a:fillRect/>
          </a:stretch>
        </p:blipFill>
        <p:spPr>
          <a:xfrm>
            <a:off x="9417675" y="4242300"/>
            <a:ext cx="1859700" cy="2479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34ace22ee1b_0_6"/>
          <p:cNvSpPr txBox="1"/>
          <p:nvPr>
            <p:ph type="title"/>
          </p:nvPr>
        </p:nvSpPr>
        <p:spPr>
          <a:xfrm>
            <a:off x="609600" y="1049177"/>
            <a:ext cx="109728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Wireless Communication &amp; User Interface Subsystem</a:t>
            </a:r>
            <a:br>
              <a:rPr lang="en-US"/>
            </a:br>
            <a:r>
              <a:rPr lang="en-US"/>
              <a:t>Design Accomplishments</a:t>
            </a:r>
            <a:endParaRPr/>
          </a:p>
        </p:txBody>
      </p:sp>
      <p:sp>
        <p:nvSpPr>
          <p:cNvPr id="528" name="Google Shape;528;g34ace22ee1b_0_6"/>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Jaishil Shah</a:t>
            </a:r>
            <a:endParaRPr sz="3200">
              <a:solidFill>
                <a:srgbClr val="000000"/>
              </a:solidFill>
            </a:endParaRPr>
          </a:p>
        </p:txBody>
      </p:sp>
      <p:sp>
        <p:nvSpPr>
          <p:cNvPr id="529" name="Google Shape;529;g34ace22ee1b_0_6"/>
          <p:cNvSpPr txBox="1"/>
          <p:nvPr/>
        </p:nvSpPr>
        <p:spPr>
          <a:xfrm>
            <a:off x="797850" y="2899625"/>
            <a:ext cx="4737600" cy="21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rPr>
              <a:t>Wireless validation with other components:</a:t>
            </a:r>
            <a:endParaRPr b="1" sz="1600">
              <a:solidFill>
                <a:schemeClr val="dk1"/>
              </a:solidFill>
            </a:endParaRPr>
          </a:p>
          <a:p>
            <a:pPr indent="-317500" lvl="0" marL="457200" rtl="0" algn="l">
              <a:spcBef>
                <a:spcPts val="1000"/>
              </a:spcBef>
              <a:spcAft>
                <a:spcPts val="0"/>
              </a:spcAft>
              <a:buClr>
                <a:schemeClr val="dk1"/>
              </a:buClr>
              <a:buSzPts val="1400"/>
              <a:buChar char="●"/>
            </a:pPr>
            <a:r>
              <a:rPr lang="en-US">
                <a:solidFill>
                  <a:schemeClr val="dk1"/>
                </a:solidFill>
              </a:rPr>
              <a:t>ESP-32 → MCU (BLDC) → BLDC Motor → Motor Driver PCB (Encoder) → ESP-32 →  OLED Screen</a:t>
            </a:r>
            <a:endParaRPr>
              <a:solidFill>
                <a:schemeClr val="dk1"/>
              </a:solidFill>
            </a:endParaRPr>
          </a:p>
          <a:p>
            <a:pPr indent="-317500" lvl="0" marL="457200" rtl="0" algn="l">
              <a:spcBef>
                <a:spcPts val="1000"/>
              </a:spcBef>
              <a:spcAft>
                <a:spcPts val="0"/>
              </a:spcAft>
              <a:buClr>
                <a:schemeClr val="dk1"/>
              </a:buClr>
              <a:buSzPts val="1400"/>
              <a:buChar char="●"/>
            </a:pPr>
            <a:r>
              <a:rPr lang="en-US">
                <a:solidFill>
                  <a:schemeClr val="dk1"/>
                </a:solidFill>
              </a:rPr>
              <a:t>ESP-32 → MCU (Servo) → Servo Motors</a:t>
            </a:r>
            <a:endParaRPr>
              <a:solidFill>
                <a:schemeClr val="dk1"/>
              </a:solidFill>
            </a:endParaRPr>
          </a:p>
          <a:p>
            <a:pPr indent="-317500" lvl="0" marL="457200" rtl="0" algn="l">
              <a:spcBef>
                <a:spcPts val="1000"/>
              </a:spcBef>
              <a:spcAft>
                <a:spcPts val="0"/>
              </a:spcAft>
              <a:buClr>
                <a:schemeClr val="dk1"/>
              </a:buClr>
              <a:buSzPts val="1400"/>
              <a:buChar char="●"/>
            </a:pPr>
            <a:r>
              <a:rPr lang="en-US">
                <a:solidFill>
                  <a:schemeClr val="dk1"/>
                </a:solidFill>
              </a:rPr>
              <a:t>Power → ESP-32</a:t>
            </a:r>
            <a:endParaRPr>
              <a:solidFill>
                <a:schemeClr val="dk1"/>
              </a:solidFill>
            </a:endParaRPr>
          </a:p>
          <a:p>
            <a:pPr indent="-317500" lvl="0" marL="457200" rtl="0" algn="l">
              <a:spcBef>
                <a:spcPts val="1000"/>
              </a:spcBef>
              <a:spcAft>
                <a:spcPts val="0"/>
              </a:spcAft>
              <a:buClr>
                <a:schemeClr val="dk1"/>
              </a:buClr>
              <a:buSzPts val="1400"/>
              <a:buChar char="●"/>
            </a:pPr>
            <a:r>
              <a:rPr lang="en-US">
                <a:solidFill>
                  <a:schemeClr val="dk1"/>
                </a:solidFill>
              </a:rPr>
              <a:t>Mobile App → ESP-32</a:t>
            </a:r>
            <a:endParaRPr>
              <a:solidFill>
                <a:schemeClr val="dk1"/>
              </a:solidFill>
            </a:endParaRPr>
          </a:p>
        </p:txBody>
      </p:sp>
      <p:pic>
        <p:nvPicPr>
          <p:cNvPr id="530" name="Google Shape;530;g34ace22ee1b_0_6"/>
          <p:cNvPicPr preferRelativeResize="0"/>
          <p:nvPr/>
        </p:nvPicPr>
        <p:blipFill>
          <a:blip r:embed="rId3">
            <a:alphaModFix/>
          </a:blip>
          <a:stretch>
            <a:fillRect/>
          </a:stretch>
        </p:blipFill>
        <p:spPr>
          <a:xfrm>
            <a:off x="6095989" y="2355274"/>
            <a:ext cx="4657233" cy="3266699"/>
          </a:xfrm>
          <a:prstGeom prst="rect">
            <a:avLst/>
          </a:prstGeom>
          <a:noFill/>
          <a:ln>
            <a:noFill/>
          </a:ln>
          <a:effectLst>
            <a:outerShdw blurRad="57150" rotWithShape="0" algn="bl" dir="5400000" dist="19050">
              <a:srgbClr val="000000">
                <a:alpha val="50000"/>
              </a:srgbClr>
            </a:outerShdw>
          </a:effectLst>
        </p:spPr>
      </p:pic>
      <p:sp>
        <p:nvSpPr>
          <p:cNvPr id="531" name="Google Shape;531;g34ace22ee1b_0_6"/>
          <p:cNvSpPr/>
          <p:nvPr/>
        </p:nvSpPr>
        <p:spPr>
          <a:xfrm rot="-5402513">
            <a:off x="7337420" y="4439978"/>
            <a:ext cx="410400" cy="1860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g34ace22ee1b_0_6"/>
          <p:cNvSpPr/>
          <p:nvPr/>
        </p:nvSpPr>
        <p:spPr>
          <a:xfrm rot="-2513">
            <a:off x="7751070" y="4738328"/>
            <a:ext cx="410400" cy="1860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g34ace22ee1b_0_6"/>
          <p:cNvSpPr/>
          <p:nvPr/>
        </p:nvSpPr>
        <p:spPr>
          <a:xfrm rot="2698223">
            <a:off x="7695864" y="5042311"/>
            <a:ext cx="410476" cy="185828"/>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g34ace22ee1b_0_6"/>
          <p:cNvSpPr/>
          <p:nvPr/>
        </p:nvSpPr>
        <p:spPr>
          <a:xfrm rot="-5402513">
            <a:off x="8175620" y="4254928"/>
            <a:ext cx="410400" cy="1860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g34ace22ee1b_0_6"/>
          <p:cNvSpPr/>
          <p:nvPr/>
        </p:nvSpPr>
        <p:spPr>
          <a:xfrm rot="-9599295">
            <a:off x="7813807" y="3536622"/>
            <a:ext cx="410271" cy="185926"/>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g34ace22ee1b_0_6"/>
          <p:cNvSpPr/>
          <p:nvPr/>
        </p:nvSpPr>
        <p:spPr>
          <a:xfrm rot="-5402513">
            <a:off x="7337420" y="3844528"/>
            <a:ext cx="410400" cy="1860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g34ace22ee1b_0_6"/>
          <p:cNvSpPr/>
          <p:nvPr/>
        </p:nvSpPr>
        <p:spPr>
          <a:xfrm rot="5398186">
            <a:off x="9258556" y="4546963"/>
            <a:ext cx="1705500" cy="185700"/>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8" name="Google Shape;538;g34ace22ee1b_0_6"/>
          <p:cNvSpPr/>
          <p:nvPr/>
        </p:nvSpPr>
        <p:spPr>
          <a:xfrm rot="-10144310">
            <a:off x="7986066" y="5125173"/>
            <a:ext cx="1933768" cy="185803"/>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34ace22ee1b_0_27"/>
          <p:cNvSpPr txBox="1"/>
          <p:nvPr>
            <p:ph type="title"/>
          </p:nvPr>
        </p:nvSpPr>
        <p:spPr>
          <a:xfrm>
            <a:off x="609600" y="1049177"/>
            <a:ext cx="10972800" cy="803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Wireless Communication &amp; User Interface Subsystem</a:t>
            </a:r>
            <a:br>
              <a:rPr lang="en-US"/>
            </a:br>
            <a:r>
              <a:rPr lang="en-US"/>
              <a:t>Design Accomplishments</a:t>
            </a:r>
            <a:endParaRPr/>
          </a:p>
        </p:txBody>
      </p:sp>
      <p:sp>
        <p:nvSpPr>
          <p:cNvPr id="545" name="Google Shape;545;g34ace22ee1b_0_27"/>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Jaishil Shah</a:t>
            </a:r>
            <a:endParaRPr sz="3200">
              <a:solidFill>
                <a:srgbClr val="000000"/>
              </a:solidFill>
            </a:endParaRPr>
          </a:p>
        </p:txBody>
      </p:sp>
      <p:sp>
        <p:nvSpPr>
          <p:cNvPr id="546" name="Google Shape;546;g34ace22ee1b_0_27"/>
          <p:cNvSpPr txBox="1"/>
          <p:nvPr/>
        </p:nvSpPr>
        <p:spPr>
          <a:xfrm>
            <a:off x="522525" y="1852875"/>
            <a:ext cx="8436300" cy="45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Challenges Encountered:</a:t>
            </a:r>
            <a:br>
              <a:rPr b="1" lang="en-US">
                <a:solidFill>
                  <a:schemeClr val="dk1"/>
                </a:solidFill>
              </a:rPr>
            </a:br>
            <a:endParaRPr b="1">
              <a:solidFill>
                <a:schemeClr val="dk1"/>
              </a:solidFill>
            </a:endParaRPr>
          </a:p>
          <a:p>
            <a:pPr indent="-317500" lvl="0" marL="457200" rtl="0" algn="l">
              <a:spcBef>
                <a:spcPts val="0"/>
              </a:spcBef>
              <a:spcAft>
                <a:spcPts val="0"/>
              </a:spcAft>
              <a:buClr>
                <a:schemeClr val="dk1"/>
              </a:buClr>
              <a:buSzPts val="1400"/>
              <a:buChar char="●"/>
            </a:pPr>
            <a:r>
              <a:rPr b="1" lang="en-US">
                <a:solidFill>
                  <a:schemeClr val="dk1"/>
                </a:solidFill>
              </a:rPr>
              <a:t>ESP-32 Limitations:</a:t>
            </a:r>
            <a:br>
              <a:rPr lang="en-US">
                <a:solidFill>
                  <a:schemeClr val="dk1"/>
                </a:solidFill>
              </a:rPr>
            </a:br>
            <a:r>
              <a:rPr lang="en-US">
                <a:solidFill>
                  <a:schemeClr val="dk1"/>
                </a:solidFill>
              </a:rPr>
              <a:t>- Unable to test movement limits &amp; motor control without outside help</a:t>
            </a:r>
            <a:endParaRPr>
              <a:solidFill>
                <a:schemeClr val="dk1"/>
              </a:solidFill>
            </a:endParaRPr>
          </a:p>
          <a:p>
            <a:pPr indent="0" lvl="0" marL="457200" rtl="0" algn="l">
              <a:spcBef>
                <a:spcPts val="1000"/>
              </a:spcBef>
              <a:spcAft>
                <a:spcPts val="0"/>
              </a:spcAft>
              <a:buNone/>
            </a:pPr>
            <a:r>
              <a:rPr b="1" lang="en-US">
                <a:solidFill>
                  <a:schemeClr val="dk1"/>
                </a:solidFill>
              </a:rPr>
              <a:t>Solution:</a:t>
            </a:r>
            <a:r>
              <a:rPr lang="en-US">
                <a:solidFill>
                  <a:schemeClr val="dk1"/>
                </a:solidFill>
              </a:rPr>
              <a:t> Use encoder on Motor Driver Board to display “Left or Right Limit” on OLED screen</a:t>
            </a:r>
            <a:endParaRPr>
              <a:solidFill>
                <a:schemeClr val="dk1"/>
              </a:solidFill>
            </a:endParaRPr>
          </a:p>
          <a:p>
            <a:pPr indent="-317500" lvl="0" marL="457200" rtl="0" algn="l">
              <a:spcBef>
                <a:spcPts val="1000"/>
              </a:spcBef>
              <a:spcAft>
                <a:spcPts val="0"/>
              </a:spcAft>
              <a:buClr>
                <a:schemeClr val="dk1"/>
              </a:buClr>
              <a:buSzPts val="1400"/>
              <a:buChar char="●"/>
            </a:pPr>
            <a:r>
              <a:rPr b="1" lang="en-US">
                <a:solidFill>
                  <a:schemeClr val="dk1"/>
                </a:solidFill>
              </a:rPr>
              <a:t>Hold and Release Button Crashes ESP-32</a:t>
            </a:r>
            <a:r>
              <a:rPr b="1" lang="en-US">
                <a:solidFill>
                  <a:schemeClr val="dk1"/>
                </a:solidFill>
              </a:rPr>
              <a:t>:</a:t>
            </a:r>
            <a:br>
              <a:rPr lang="en-US">
                <a:solidFill>
                  <a:schemeClr val="dk1"/>
                </a:solidFill>
              </a:rPr>
            </a:br>
            <a:r>
              <a:rPr lang="en-US">
                <a:solidFill>
                  <a:schemeClr val="dk1"/>
                </a:solidFill>
              </a:rPr>
              <a:t>- Initial Design consisted of buttons that would send a signal when button is being pressed and when it is released, however caused system &amp; ESP-32 to crash.</a:t>
            </a:r>
            <a:endParaRPr>
              <a:solidFill>
                <a:schemeClr val="dk1"/>
              </a:solidFill>
            </a:endParaRPr>
          </a:p>
          <a:p>
            <a:pPr indent="0" lvl="0" marL="457200" rtl="0" algn="l">
              <a:spcBef>
                <a:spcPts val="1000"/>
              </a:spcBef>
              <a:spcAft>
                <a:spcPts val="0"/>
              </a:spcAft>
              <a:buNone/>
            </a:pPr>
            <a:r>
              <a:rPr b="1" lang="en-US">
                <a:solidFill>
                  <a:schemeClr val="dk1"/>
                </a:solidFill>
              </a:rPr>
              <a:t>Solution:</a:t>
            </a:r>
            <a:r>
              <a:rPr lang="en-US">
                <a:solidFill>
                  <a:schemeClr val="dk1"/>
                </a:solidFill>
              </a:rPr>
              <a:t> Using toggle buttons that keep the signal low until pressed once again. </a:t>
            </a:r>
            <a:endParaRPr>
              <a:solidFill>
                <a:schemeClr val="dk1"/>
              </a:solidFill>
            </a:endParaRPr>
          </a:p>
          <a:p>
            <a:pPr indent="-317500" lvl="0" marL="457200" rtl="0" algn="l">
              <a:spcBef>
                <a:spcPts val="1000"/>
              </a:spcBef>
              <a:spcAft>
                <a:spcPts val="0"/>
              </a:spcAft>
              <a:buClr>
                <a:schemeClr val="dk1"/>
              </a:buClr>
              <a:buSzPts val="1400"/>
              <a:buChar char="●"/>
            </a:pPr>
            <a:r>
              <a:rPr b="1" lang="en-US">
                <a:solidFill>
                  <a:schemeClr val="dk1"/>
                </a:solidFill>
              </a:rPr>
              <a:t>403 ESP-32 PCB Faulty Components:</a:t>
            </a:r>
            <a:br>
              <a:rPr b="1" lang="en-US">
                <a:solidFill>
                  <a:schemeClr val="dk1"/>
                </a:solidFill>
              </a:rPr>
            </a:br>
            <a:r>
              <a:rPr lang="en-US">
                <a:solidFill>
                  <a:schemeClr val="dk1"/>
                </a:solidFill>
              </a:rPr>
              <a:t>-USB-C was incompatible, worked very infrequently</a:t>
            </a:r>
            <a:endParaRPr>
              <a:solidFill>
                <a:schemeClr val="dk1"/>
              </a:solidFill>
            </a:endParaRPr>
          </a:p>
          <a:p>
            <a:pPr indent="0" lvl="0" marL="457200" rtl="0" algn="l">
              <a:spcBef>
                <a:spcPts val="0"/>
              </a:spcBef>
              <a:spcAft>
                <a:spcPts val="0"/>
              </a:spcAft>
              <a:buNone/>
            </a:pPr>
            <a:r>
              <a:rPr lang="en-US">
                <a:solidFill>
                  <a:schemeClr val="dk1"/>
                </a:solidFill>
              </a:rPr>
              <a:t>- Board could not hold a  Bluetooth Signal for more than 5 seconds</a:t>
            </a:r>
            <a:endParaRPr>
              <a:solidFill>
                <a:schemeClr val="dk1"/>
              </a:solidFill>
            </a:endParaRPr>
          </a:p>
          <a:p>
            <a:pPr indent="0" lvl="0" marL="457200" rtl="0" algn="l">
              <a:spcBef>
                <a:spcPts val="1000"/>
              </a:spcBef>
              <a:spcAft>
                <a:spcPts val="0"/>
              </a:spcAft>
              <a:buClr>
                <a:schemeClr val="dk1"/>
              </a:buClr>
              <a:buSzPts val="1100"/>
              <a:buFont typeface="Arial"/>
              <a:buNone/>
            </a:pPr>
            <a:r>
              <a:rPr b="1" lang="en-US">
                <a:solidFill>
                  <a:schemeClr val="dk1"/>
                </a:solidFill>
              </a:rPr>
              <a:t>Solution:</a:t>
            </a:r>
            <a:r>
              <a:rPr lang="en-US">
                <a:solidFill>
                  <a:schemeClr val="dk1"/>
                </a:solidFill>
              </a:rPr>
              <a:t> Using a pre-built ESP-32 as the PCB design was outside the project scope.</a:t>
            </a:r>
            <a:endParaRPr>
              <a:solidFill>
                <a:schemeClr val="dk1"/>
              </a:solidFill>
            </a:endParaRPr>
          </a:p>
          <a:p>
            <a:pPr indent="0" lvl="0" marL="457200" rtl="0" algn="l">
              <a:spcBef>
                <a:spcPts val="100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p:txBody>
      </p:sp>
      <p:pic>
        <p:nvPicPr>
          <p:cNvPr id="547" name="Google Shape;547;g34ace22ee1b_0_27"/>
          <p:cNvPicPr preferRelativeResize="0"/>
          <p:nvPr/>
        </p:nvPicPr>
        <p:blipFill rotWithShape="1">
          <a:blip r:embed="rId3">
            <a:alphaModFix/>
          </a:blip>
          <a:srcRect b="87516" l="0" r="0" t="0"/>
          <a:stretch/>
        </p:blipFill>
        <p:spPr>
          <a:xfrm>
            <a:off x="8434125" y="2037925"/>
            <a:ext cx="2061400" cy="509326"/>
          </a:xfrm>
          <a:prstGeom prst="rect">
            <a:avLst/>
          </a:prstGeom>
          <a:noFill/>
          <a:ln>
            <a:noFill/>
          </a:ln>
        </p:spPr>
      </p:pic>
      <p:sp>
        <p:nvSpPr>
          <p:cNvPr id="548" name="Google Shape;548;g34ace22ee1b_0_27"/>
          <p:cNvSpPr/>
          <p:nvPr/>
        </p:nvSpPr>
        <p:spPr>
          <a:xfrm rot="-580918">
            <a:off x="6640280" y="2449257"/>
            <a:ext cx="1698188" cy="11960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9" name="Google Shape;549;g34ace22ee1b_0_27"/>
          <p:cNvPicPr preferRelativeResize="0"/>
          <p:nvPr/>
        </p:nvPicPr>
        <p:blipFill>
          <a:blip r:embed="rId4">
            <a:alphaModFix/>
          </a:blip>
          <a:stretch>
            <a:fillRect/>
          </a:stretch>
        </p:blipFill>
        <p:spPr>
          <a:xfrm>
            <a:off x="10056001" y="3018675"/>
            <a:ext cx="1471399" cy="3403851"/>
          </a:xfrm>
          <a:prstGeom prst="rect">
            <a:avLst/>
          </a:prstGeom>
          <a:noFill/>
          <a:ln>
            <a:noFill/>
          </a:ln>
        </p:spPr>
      </p:pic>
      <p:sp>
        <p:nvSpPr>
          <p:cNvPr id="550" name="Google Shape;550;g34ace22ee1b_0_27"/>
          <p:cNvSpPr/>
          <p:nvPr/>
        </p:nvSpPr>
        <p:spPr>
          <a:xfrm>
            <a:off x="8193750" y="3929400"/>
            <a:ext cx="1647000" cy="12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1" name="Google Shape;551;g34ace22ee1b_0_27"/>
          <p:cNvPicPr preferRelativeResize="0"/>
          <p:nvPr/>
        </p:nvPicPr>
        <p:blipFill>
          <a:blip r:embed="rId5">
            <a:alphaModFix/>
          </a:blip>
          <a:stretch>
            <a:fillRect/>
          </a:stretch>
        </p:blipFill>
        <p:spPr>
          <a:xfrm>
            <a:off x="8027550" y="5311289"/>
            <a:ext cx="1979400" cy="696311"/>
          </a:xfrm>
          <a:prstGeom prst="rect">
            <a:avLst/>
          </a:prstGeom>
          <a:noFill/>
          <a:ln>
            <a:noFill/>
          </a:ln>
        </p:spPr>
      </p:pic>
      <p:pic>
        <p:nvPicPr>
          <p:cNvPr id="552" name="Google Shape;552;g34ace22ee1b_0_27"/>
          <p:cNvPicPr preferRelativeResize="0"/>
          <p:nvPr/>
        </p:nvPicPr>
        <p:blipFill>
          <a:blip r:embed="rId6">
            <a:alphaModFix/>
          </a:blip>
          <a:stretch>
            <a:fillRect/>
          </a:stretch>
        </p:blipFill>
        <p:spPr>
          <a:xfrm>
            <a:off x="8061688" y="4444525"/>
            <a:ext cx="1911126" cy="696300"/>
          </a:xfrm>
          <a:prstGeom prst="rect">
            <a:avLst/>
          </a:prstGeom>
          <a:noFill/>
          <a:ln>
            <a:noFill/>
          </a:ln>
        </p:spPr>
      </p:pic>
      <p:sp>
        <p:nvSpPr>
          <p:cNvPr id="553" name="Google Shape;553;g34ace22ee1b_0_27"/>
          <p:cNvSpPr/>
          <p:nvPr/>
        </p:nvSpPr>
        <p:spPr>
          <a:xfrm rot="3010923">
            <a:off x="7606781" y="4055964"/>
            <a:ext cx="533146" cy="11972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4" name="Google Shape;554;g34ace22ee1b_0_27"/>
          <p:cNvPicPr preferRelativeResize="0"/>
          <p:nvPr/>
        </p:nvPicPr>
        <p:blipFill rotWithShape="1">
          <a:blip r:embed="rId7">
            <a:alphaModFix/>
          </a:blip>
          <a:srcRect b="14955" l="0" r="11902" t="19046"/>
          <a:stretch/>
        </p:blipFill>
        <p:spPr>
          <a:xfrm>
            <a:off x="3592275" y="5492900"/>
            <a:ext cx="2159877" cy="1213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3497c3eb98c_3_0"/>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Integrated System Results</a:t>
            </a:r>
            <a:endParaRPr/>
          </a:p>
        </p:txBody>
      </p:sp>
      <p:sp>
        <p:nvSpPr>
          <p:cNvPr id="560" name="Google Shape;560;g3497c3eb98c_3_0"/>
          <p:cNvSpPr txBox="1"/>
          <p:nvPr>
            <p:ph idx="1" type="body"/>
          </p:nvPr>
        </p:nvSpPr>
        <p:spPr>
          <a:xfrm>
            <a:off x="513925" y="2049275"/>
            <a:ext cx="5582100" cy="4637400"/>
          </a:xfrm>
          <a:prstGeom prst="rect">
            <a:avLst/>
          </a:prstGeom>
          <a:noFill/>
          <a:ln>
            <a:noFill/>
          </a:ln>
        </p:spPr>
        <p:txBody>
          <a:bodyPr anchorCtr="0" anchor="t" bIns="45700" lIns="91425" spcFirstLastPara="1" rIns="91425" wrap="square" tIns="45700">
            <a:normAutofit/>
          </a:bodyPr>
          <a:lstStyle/>
          <a:p>
            <a:pPr indent="-298450" lvl="0" marL="342900" rtl="0" algn="l">
              <a:spcBef>
                <a:spcPts val="560"/>
              </a:spcBef>
              <a:spcAft>
                <a:spcPts val="0"/>
              </a:spcAft>
              <a:buClr>
                <a:schemeClr val="dk1"/>
              </a:buClr>
              <a:buSzPts val="2100"/>
              <a:buChar char="•"/>
            </a:pPr>
            <a:r>
              <a:rPr lang="en-US" sz="2500"/>
              <a:t>End-to-End Validation</a:t>
            </a:r>
            <a:endParaRPr sz="2500"/>
          </a:p>
          <a:p>
            <a:pPr indent="-273050" lvl="1" marL="742950" rtl="0" algn="l">
              <a:spcBef>
                <a:spcPts val="560"/>
              </a:spcBef>
              <a:spcAft>
                <a:spcPts val="0"/>
              </a:spcAft>
              <a:buSzPts val="1600"/>
              <a:buChar char="–"/>
            </a:pPr>
            <a:r>
              <a:rPr lang="en-US" sz="1600"/>
              <a:t>Full physical system was created, which can support all boards and cobot structurally, </a:t>
            </a:r>
            <a:r>
              <a:rPr lang="en-US" sz="1600"/>
              <a:t>meeting criteria: </a:t>
            </a:r>
            <a:endParaRPr sz="1600"/>
          </a:p>
          <a:p>
            <a:pPr indent="-215900" lvl="2" marL="1143000" rtl="0" algn="l">
              <a:spcBef>
                <a:spcPts val="560"/>
              </a:spcBef>
              <a:spcAft>
                <a:spcPts val="0"/>
              </a:spcAft>
              <a:buSzPts val="1600"/>
              <a:buChar char="•"/>
            </a:pPr>
            <a:r>
              <a:rPr i="1" lang="en-US" sz="1600"/>
              <a:t>3.2.2.3: Structure Integrity: </a:t>
            </a:r>
            <a:r>
              <a:rPr lang="en-US" sz="1600"/>
              <a:t>All components and joints are structurally sound</a:t>
            </a:r>
            <a:endParaRPr sz="1600"/>
          </a:p>
          <a:p>
            <a:pPr indent="-215900" lvl="2" marL="1143000" rtl="0" algn="l">
              <a:spcBef>
                <a:spcPts val="560"/>
              </a:spcBef>
              <a:spcAft>
                <a:spcPts val="0"/>
              </a:spcAft>
              <a:buSzPts val="1600"/>
              <a:buChar char="•"/>
            </a:pPr>
            <a:r>
              <a:rPr i="1" lang="en-US" sz="1600"/>
              <a:t>3.2.2.1: Mounting: </a:t>
            </a:r>
            <a:r>
              <a:rPr lang="en-US" sz="1600"/>
              <a:t>When system is lifting the maximum payload, it stays mounted to its surface without tipping.</a:t>
            </a:r>
            <a:endParaRPr sz="1600"/>
          </a:p>
          <a:p>
            <a:pPr indent="-273050" lvl="1" marL="742950" rtl="0" algn="l">
              <a:spcBef>
                <a:spcPts val="560"/>
              </a:spcBef>
              <a:spcAft>
                <a:spcPts val="0"/>
              </a:spcAft>
              <a:buSzPts val="1600"/>
              <a:buChar char="–"/>
            </a:pPr>
            <a:r>
              <a:rPr lang="en-US" sz="1600"/>
              <a:t>Cobot is able to function wholly and precisely, meeting criteria: </a:t>
            </a:r>
            <a:endParaRPr sz="1600"/>
          </a:p>
          <a:p>
            <a:pPr indent="-215900" lvl="2" marL="1143000" rtl="0" algn="l">
              <a:spcBef>
                <a:spcPts val="560"/>
              </a:spcBef>
              <a:spcAft>
                <a:spcPts val="0"/>
              </a:spcAft>
              <a:buSzPts val="1600"/>
              <a:buChar char="•"/>
            </a:pPr>
            <a:r>
              <a:rPr i="1" lang="en-US" sz="1600"/>
              <a:t>3.2.2.2: System Precision: </a:t>
            </a:r>
            <a:r>
              <a:rPr lang="en-US" sz="1600"/>
              <a:t>Physical movement and load capacity functionality is able to move objects precisely and accurately.</a:t>
            </a:r>
            <a:endParaRPr sz="1600"/>
          </a:p>
          <a:p>
            <a:pPr indent="-215900" lvl="2" marL="1143000" rtl="0" algn="l">
              <a:spcBef>
                <a:spcPts val="560"/>
              </a:spcBef>
              <a:spcAft>
                <a:spcPts val="0"/>
              </a:spcAft>
              <a:buSzPts val="1600"/>
              <a:buChar char="•"/>
            </a:pPr>
            <a:r>
              <a:rPr i="1" lang="en-US" sz="1600"/>
              <a:t>3.2.1.1: C2000 EVM Wakeup: </a:t>
            </a:r>
            <a:r>
              <a:rPr lang="en-US" sz="1600"/>
              <a:t>Launch EVM and connection is successful</a:t>
            </a:r>
            <a:endParaRPr sz="1600"/>
          </a:p>
        </p:txBody>
      </p:sp>
      <p:sp>
        <p:nvSpPr>
          <p:cNvPr id="561" name="Google Shape;561;g3497c3eb98c_3_0"/>
          <p:cNvSpPr txBox="1"/>
          <p:nvPr>
            <p:ph idx="1" type="body"/>
          </p:nvPr>
        </p:nvSpPr>
        <p:spPr>
          <a:xfrm>
            <a:off x="6262875" y="2049275"/>
            <a:ext cx="5582100" cy="4637400"/>
          </a:xfrm>
          <a:prstGeom prst="rect">
            <a:avLst/>
          </a:prstGeom>
          <a:noFill/>
          <a:ln>
            <a:noFill/>
          </a:ln>
        </p:spPr>
        <p:txBody>
          <a:bodyPr anchorCtr="0" anchor="t" bIns="45700" lIns="91425" spcFirstLastPara="1" rIns="91425" wrap="square" tIns="45700">
            <a:normAutofit/>
          </a:bodyPr>
          <a:lstStyle/>
          <a:p>
            <a:pPr indent="-298450" lvl="0" marL="342900" rtl="0" algn="l">
              <a:spcBef>
                <a:spcPts val="560"/>
              </a:spcBef>
              <a:spcAft>
                <a:spcPts val="0"/>
              </a:spcAft>
              <a:buClr>
                <a:schemeClr val="dk1"/>
              </a:buClr>
              <a:buSzPts val="2100"/>
              <a:buChar char="•"/>
            </a:pPr>
            <a:r>
              <a:rPr lang="en-US" sz="2500"/>
              <a:t>Use Case Scenarios and Specs</a:t>
            </a:r>
            <a:endParaRPr sz="2500"/>
          </a:p>
          <a:p>
            <a:pPr indent="-273050" lvl="1" marL="742950" rtl="0" algn="l">
              <a:spcBef>
                <a:spcPts val="560"/>
              </a:spcBef>
              <a:spcAft>
                <a:spcPts val="0"/>
              </a:spcAft>
              <a:buSzPts val="1600"/>
              <a:buChar char="–"/>
            </a:pPr>
            <a:r>
              <a:rPr lang="en-US" sz="1600"/>
              <a:t>Time to connect to application via ESP32: 10 Seconds</a:t>
            </a:r>
            <a:endParaRPr sz="1600"/>
          </a:p>
          <a:p>
            <a:pPr indent="-273050" lvl="1" marL="742950" rtl="0" algn="l">
              <a:spcBef>
                <a:spcPts val="560"/>
              </a:spcBef>
              <a:spcAft>
                <a:spcPts val="0"/>
              </a:spcAft>
              <a:buSzPts val="1600"/>
              <a:buChar char="–"/>
            </a:pPr>
            <a:r>
              <a:rPr lang="en-US" sz="1600"/>
              <a:t>Ability to lift small objects, such as an eraser and small wooden block, has been validated.</a:t>
            </a:r>
            <a:endParaRPr sz="1600"/>
          </a:p>
          <a:p>
            <a:pPr indent="0" lvl="0" marL="0" rtl="0" algn="l">
              <a:spcBef>
                <a:spcPts val="560"/>
              </a:spcBef>
              <a:spcAft>
                <a:spcPts val="0"/>
              </a:spcAft>
              <a:buNone/>
            </a:pPr>
            <a:r>
              <a:t/>
            </a:r>
            <a:endParaRPr sz="1600"/>
          </a:p>
          <a:p>
            <a:pPr indent="-387350" lvl="0" marL="457200" rtl="0" algn="l">
              <a:spcBef>
                <a:spcPts val="560"/>
              </a:spcBef>
              <a:spcAft>
                <a:spcPts val="0"/>
              </a:spcAft>
              <a:buSzPts val="2500"/>
              <a:buChar char="•"/>
            </a:pPr>
            <a:r>
              <a:rPr lang="en-US" sz="2500"/>
              <a:t>Scenarios to Validate in the Future</a:t>
            </a:r>
            <a:endParaRPr sz="2500"/>
          </a:p>
          <a:p>
            <a:pPr indent="-330200" lvl="1" marL="914400" rtl="0" algn="l">
              <a:spcBef>
                <a:spcPts val="0"/>
              </a:spcBef>
              <a:spcAft>
                <a:spcPts val="0"/>
              </a:spcAft>
              <a:buSzPts val="1600"/>
              <a:buChar char="–"/>
            </a:pPr>
            <a:r>
              <a:rPr lang="en-US" sz="1600"/>
              <a:t>Lifting small object, such as small Lego, and placing it in a box, further proving and validating precision.</a:t>
            </a:r>
            <a:endParaRPr sz="1600"/>
          </a:p>
          <a:p>
            <a:pPr indent="-330200" lvl="1" marL="914400" rtl="0" algn="l">
              <a:spcBef>
                <a:spcPts val="0"/>
              </a:spcBef>
              <a:spcAft>
                <a:spcPts val="0"/>
              </a:spcAft>
              <a:buSzPts val="1600"/>
              <a:buChar char="–"/>
            </a:pPr>
            <a:r>
              <a:rPr lang="en-US" sz="1600"/>
              <a:t>Lift 1 pound object to validate the full range of the weight limit.</a:t>
            </a:r>
            <a:endParaRPr sz="1600"/>
          </a:p>
          <a:p>
            <a:pPr indent="-330200" lvl="1" marL="914400" rtl="0" algn="l">
              <a:spcBef>
                <a:spcPts val="0"/>
              </a:spcBef>
              <a:spcAft>
                <a:spcPts val="0"/>
              </a:spcAft>
              <a:buSzPts val="1600"/>
              <a:buChar char="–"/>
            </a:pPr>
            <a:r>
              <a:rPr lang="en-US" sz="1600"/>
              <a:t>Full system test with battery as power supply. </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g3497c3eb98c_0_288"/>
          <p:cNvSpPr txBox="1"/>
          <p:nvPr>
            <p:ph idx="1" type="body"/>
          </p:nvPr>
        </p:nvSpPr>
        <p:spPr>
          <a:xfrm>
            <a:off x="609600" y="1852873"/>
            <a:ext cx="10972800" cy="4077000"/>
          </a:xfrm>
          <a:prstGeom prst="rect">
            <a:avLst/>
          </a:prstGeom>
        </p:spPr>
        <p:txBody>
          <a:bodyPr anchorCtr="0" anchor="t" bIns="45700" lIns="91425" spcFirstLastPara="1" rIns="91425" wrap="square" tIns="45700">
            <a:noAutofit/>
          </a:bodyPr>
          <a:lstStyle/>
          <a:p>
            <a:pPr indent="0" lvl="0" marL="0" rtl="0" algn="l">
              <a:lnSpc>
                <a:spcPct val="90000"/>
              </a:lnSpc>
              <a:spcBef>
                <a:spcPts val="360"/>
              </a:spcBef>
              <a:spcAft>
                <a:spcPts val="0"/>
              </a:spcAft>
              <a:buSzPts val="605"/>
              <a:buNone/>
            </a:pPr>
            <a:r>
              <a:rPr lang="en-US" sz="1300"/>
              <a:t>This project </a:t>
            </a:r>
            <a:r>
              <a:rPr lang="en-US" sz="1300"/>
              <a:t>required</a:t>
            </a:r>
            <a:r>
              <a:rPr lang="en-US" sz="1300"/>
              <a:t> several changes from the original design to fit with budget constraints, all approved by our sponsors and professors. </a:t>
            </a:r>
            <a:r>
              <a:rPr lang="en-US" sz="1300"/>
              <a:t>Despite scope adjustments, we successfully developed a wirelessly controlled conceptual cobot featuring BLDC motor integration.</a:t>
            </a:r>
            <a:endParaRPr sz="1300"/>
          </a:p>
          <a:p>
            <a:pPr indent="0" lvl="0" marL="0" rtl="0" algn="l">
              <a:lnSpc>
                <a:spcPct val="90000"/>
              </a:lnSpc>
              <a:spcBef>
                <a:spcPts val="360"/>
              </a:spcBef>
              <a:spcAft>
                <a:spcPts val="0"/>
              </a:spcAft>
              <a:buSzPts val="605"/>
              <a:buNone/>
            </a:pPr>
            <a:r>
              <a:t/>
            </a:r>
            <a:endParaRPr sz="1300"/>
          </a:p>
          <a:p>
            <a:pPr indent="0" lvl="0" marL="0" rtl="0" algn="l">
              <a:lnSpc>
                <a:spcPct val="90000"/>
              </a:lnSpc>
              <a:spcBef>
                <a:spcPts val="360"/>
              </a:spcBef>
              <a:spcAft>
                <a:spcPts val="0"/>
              </a:spcAft>
              <a:buSzPts val="605"/>
              <a:buNone/>
            </a:pPr>
            <a:r>
              <a:rPr b="1" lang="en-US" sz="1300"/>
              <a:t>Integration Issues</a:t>
            </a:r>
            <a:endParaRPr b="1" sz="1300"/>
          </a:p>
          <a:p>
            <a:pPr indent="-311150" lvl="0" marL="457200" rtl="0" algn="l">
              <a:lnSpc>
                <a:spcPct val="90000"/>
              </a:lnSpc>
              <a:spcBef>
                <a:spcPts val="360"/>
              </a:spcBef>
              <a:spcAft>
                <a:spcPts val="0"/>
              </a:spcAft>
              <a:buSzPts val="1300"/>
              <a:buChar char="•"/>
            </a:pPr>
            <a:r>
              <a:rPr lang="en-US" sz="1300"/>
              <a:t>Minor issues were encountered during integration. System would pull max current. Problem was resolved by requiring power supply to be turned on before external hardware is connected.</a:t>
            </a:r>
            <a:endParaRPr sz="1300"/>
          </a:p>
          <a:p>
            <a:pPr indent="0" lvl="0" marL="0" rtl="0" algn="l">
              <a:lnSpc>
                <a:spcPct val="90000"/>
              </a:lnSpc>
              <a:spcBef>
                <a:spcPts val="360"/>
              </a:spcBef>
              <a:spcAft>
                <a:spcPts val="0"/>
              </a:spcAft>
              <a:buSzPts val="605"/>
              <a:buNone/>
            </a:pPr>
            <a:r>
              <a:t/>
            </a:r>
            <a:endParaRPr sz="1300"/>
          </a:p>
          <a:p>
            <a:pPr indent="0" lvl="0" marL="0" rtl="0" algn="l">
              <a:lnSpc>
                <a:spcPct val="90000"/>
              </a:lnSpc>
              <a:spcBef>
                <a:spcPts val="360"/>
              </a:spcBef>
              <a:spcAft>
                <a:spcPts val="0"/>
              </a:spcAft>
              <a:buSzPts val="605"/>
              <a:buNone/>
            </a:pPr>
            <a:r>
              <a:rPr b="1" lang="en-US" sz="1300"/>
              <a:t>Validation and Testing</a:t>
            </a:r>
            <a:endParaRPr b="1" sz="1300"/>
          </a:p>
          <a:p>
            <a:pPr indent="-311150" lvl="0" marL="457200" rtl="0" algn="l">
              <a:lnSpc>
                <a:spcPct val="90000"/>
              </a:lnSpc>
              <a:spcBef>
                <a:spcPts val="360"/>
              </a:spcBef>
              <a:spcAft>
                <a:spcPts val="0"/>
              </a:spcAft>
              <a:buSzPts val="1300"/>
              <a:buChar char="•"/>
            </a:pPr>
            <a:r>
              <a:rPr lang="en-US" sz="1300"/>
              <a:t>The system was tested and validated according to the execution and validation plan</a:t>
            </a:r>
            <a:endParaRPr sz="1300"/>
          </a:p>
          <a:p>
            <a:pPr indent="0" lvl="0" marL="0" rtl="0" algn="l">
              <a:lnSpc>
                <a:spcPct val="90000"/>
              </a:lnSpc>
              <a:spcBef>
                <a:spcPts val="360"/>
              </a:spcBef>
              <a:spcAft>
                <a:spcPts val="0"/>
              </a:spcAft>
              <a:buSzPts val="605"/>
              <a:buNone/>
            </a:pPr>
            <a:r>
              <a:t/>
            </a:r>
            <a:endParaRPr sz="1300"/>
          </a:p>
          <a:p>
            <a:pPr indent="0" lvl="0" marL="0" rtl="0" algn="l">
              <a:lnSpc>
                <a:spcPct val="90000"/>
              </a:lnSpc>
              <a:spcBef>
                <a:spcPts val="360"/>
              </a:spcBef>
              <a:spcAft>
                <a:spcPts val="0"/>
              </a:spcAft>
              <a:buSzPts val="605"/>
              <a:buNone/>
            </a:pPr>
            <a:r>
              <a:rPr b="1" lang="en-US" sz="1300"/>
              <a:t>Changes to Scope</a:t>
            </a:r>
            <a:endParaRPr b="1" sz="1300"/>
          </a:p>
          <a:p>
            <a:pPr indent="-311150" lvl="0" marL="457200" rtl="0" algn="l">
              <a:lnSpc>
                <a:spcPct val="90000"/>
              </a:lnSpc>
              <a:spcBef>
                <a:spcPts val="360"/>
              </a:spcBef>
              <a:spcAft>
                <a:spcPts val="0"/>
              </a:spcAft>
              <a:buSzPts val="1300"/>
              <a:buChar char="•"/>
            </a:pPr>
            <a:r>
              <a:rPr lang="en-US" sz="1300"/>
              <a:t>Cobot should lift up to 1 lbs, down from original 15 lbs - 45 lbs</a:t>
            </a:r>
            <a:endParaRPr sz="1300"/>
          </a:p>
          <a:p>
            <a:pPr indent="-311150" lvl="0" marL="457200" rtl="0" algn="l">
              <a:lnSpc>
                <a:spcPct val="90000"/>
              </a:lnSpc>
              <a:spcBef>
                <a:spcPts val="0"/>
              </a:spcBef>
              <a:spcAft>
                <a:spcPts val="0"/>
              </a:spcAft>
              <a:buSzPts val="1300"/>
              <a:buChar char="•"/>
            </a:pPr>
            <a:r>
              <a:rPr lang="en-US" sz="1300"/>
              <a:t>Moved away from 4-5 BLDC Motors to 1</a:t>
            </a:r>
            <a:endParaRPr sz="1300"/>
          </a:p>
          <a:p>
            <a:pPr indent="-311150" lvl="0" marL="457200" rtl="0" algn="l">
              <a:lnSpc>
                <a:spcPct val="90000"/>
              </a:lnSpc>
              <a:spcBef>
                <a:spcPts val="0"/>
              </a:spcBef>
              <a:spcAft>
                <a:spcPts val="0"/>
              </a:spcAft>
              <a:buSzPts val="1300"/>
              <a:buChar char="•"/>
            </a:pPr>
            <a:r>
              <a:rPr lang="en-US" sz="1300"/>
              <a:t>Separating BLDC and Servo software into two different MCUs</a:t>
            </a:r>
            <a:endParaRPr sz="1300"/>
          </a:p>
          <a:p>
            <a:pPr indent="-311150" lvl="0" marL="457200" rtl="0" algn="l">
              <a:lnSpc>
                <a:spcPct val="90000"/>
              </a:lnSpc>
              <a:spcBef>
                <a:spcPts val="0"/>
              </a:spcBef>
              <a:spcAft>
                <a:spcPts val="0"/>
              </a:spcAft>
              <a:buSzPts val="1300"/>
              <a:buChar char="•"/>
            </a:pPr>
            <a:r>
              <a:rPr lang="en-US" sz="1300"/>
              <a:t>Robotic frame purchased from Amazon to allow more focus on hardware and software design</a:t>
            </a:r>
            <a:endParaRPr sz="1300"/>
          </a:p>
          <a:p>
            <a:pPr indent="0" lvl="0" marL="0" rtl="0" algn="l">
              <a:lnSpc>
                <a:spcPct val="90000"/>
              </a:lnSpc>
              <a:spcBef>
                <a:spcPts val="360"/>
              </a:spcBef>
              <a:spcAft>
                <a:spcPts val="0"/>
              </a:spcAft>
              <a:buSzPts val="605"/>
              <a:buNone/>
            </a:pPr>
            <a:r>
              <a:t/>
            </a:r>
            <a:endParaRPr sz="1300"/>
          </a:p>
          <a:p>
            <a:pPr indent="0" lvl="0" marL="0" rtl="0" algn="l">
              <a:lnSpc>
                <a:spcPct val="90000"/>
              </a:lnSpc>
              <a:spcBef>
                <a:spcPts val="360"/>
              </a:spcBef>
              <a:spcAft>
                <a:spcPts val="0"/>
              </a:spcAft>
              <a:buSzPts val="605"/>
              <a:buNone/>
            </a:pPr>
            <a:r>
              <a:rPr b="1" lang="en-US" sz="1300"/>
              <a:t>System Deliverables Met</a:t>
            </a:r>
            <a:endParaRPr b="1" sz="1300"/>
          </a:p>
          <a:p>
            <a:pPr indent="-311150" lvl="0" marL="457200" rtl="0" algn="l">
              <a:lnSpc>
                <a:spcPct val="90000"/>
              </a:lnSpc>
              <a:spcBef>
                <a:spcPts val="360"/>
              </a:spcBef>
              <a:spcAft>
                <a:spcPts val="0"/>
              </a:spcAft>
              <a:buSzPts val="1300"/>
              <a:buChar char="•"/>
            </a:pPr>
            <a:r>
              <a:rPr lang="en-US" sz="1300"/>
              <a:t>Wireless Control - cobot movement through mobile application supported by bluetooth. Additional physical buttons added for increased control of BLDC.</a:t>
            </a:r>
            <a:endParaRPr sz="1300"/>
          </a:p>
          <a:p>
            <a:pPr indent="-311150" lvl="0" marL="457200" rtl="0" algn="l">
              <a:lnSpc>
                <a:spcPct val="90000"/>
              </a:lnSpc>
              <a:spcBef>
                <a:spcPts val="0"/>
              </a:spcBef>
              <a:spcAft>
                <a:spcPts val="0"/>
              </a:spcAft>
              <a:buSzPts val="1300"/>
              <a:buChar char="•"/>
            </a:pPr>
            <a:r>
              <a:rPr lang="en-US" sz="1300"/>
              <a:t>Lift Load - cobot arm is able to lift and move 1lb object to different locations</a:t>
            </a:r>
            <a:endParaRPr sz="1300"/>
          </a:p>
          <a:p>
            <a:pPr indent="-311150" lvl="0" marL="457200" rtl="0" algn="l">
              <a:lnSpc>
                <a:spcPct val="90000"/>
              </a:lnSpc>
              <a:spcBef>
                <a:spcPts val="0"/>
              </a:spcBef>
              <a:spcAft>
                <a:spcPts val="0"/>
              </a:spcAft>
              <a:buSzPts val="1300"/>
              <a:buChar char="•"/>
            </a:pPr>
            <a:r>
              <a:rPr lang="en-US" sz="1300"/>
              <a:t>Battery Powered - operational through a 52V 10Ah external battery</a:t>
            </a:r>
            <a:endParaRPr sz="1300"/>
          </a:p>
          <a:p>
            <a:pPr indent="-311150" lvl="0" marL="457200" rtl="0" algn="l">
              <a:lnSpc>
                <a:spcPct val="90000"/>
              </a:lnSpc>
              <a:spcBef>
                <a:spcPts val="0"/>
              </a:spcBef>
              <a:spcAft>
                <a:spcPts val="0"/>
              </a:spcAft>
              <a:buSzPts val="1300"/>
              <a:buChar char="•"/>
            </a:pPr>
            <a:r>
              <a:rPr lang="en-US" sz="1300"/>
              <a:t>Small Design - compact design allows cobot to be placed in small environments</a:t>
            </a:r>
            <a:endParaRPr sz="1300"/>
          </a:p>
          <a:p>
            <a:pPr indent="0" lvl="0" marL="0" rtl="0" algn="l">
              <a:lnSpc>
                <a:spcPct val="90000"/>
              </a:lnSpc>
              <a:spcBef>
                <a:spcPts val="360"/>
              </a:spcBef>
              <a:spcAft>
                <a:spcPts val="0"/>
              </a:spcAft>
              <a:buSzPts val="605"/>
              <a:buNone/>
            </a:pPr>
            <a:r>
              <a:t/>
            </a:r>
            <a:endParaRPr sz="1300"/>
          </a:p>
        </p:txBody>
      </p:sp>
      <p:sp>
        <p:nvSpPr>
          <p:cNvPr id="568" name="Google Shape;568;g3497c3eb98c_0_288"/>
          <p:cNvSpPr txBox="1"/>
          <p:nvPr>
            <p:ph type="title"/>
          </p:nvPr>
        </p:nvSpPr>
        <p:spPr>
          <a:xfrm>
            <a:off x="609600" y="1049177"/>
            <a:ext cx="109728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Conclusions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Bin Picking ..." id="121" name="Google Shape;121;g3406831a733_0_110"/>
          <p:cNvPicPr preferRelativeResize="0"/>
          <p:nvPr/>
        </p:nvPicPr>
        <p:blipFill rotWithShape="1">
          <a:blip r:embed="rId3">
            <a:alphaModFix/>
          </a:blip>
          <a:srcRect b="0" l="0" r="0" t="0"/>
          <a:stretch/>
        </p:blipFill>
        <p:spPr>
          <a:xfrm>
            <a:off x="5295668" y="3971042"/>
            <a:ext cx="1200701" cy="997196"/>
          </a:xfrm>
          <a:prstGeom prst="rect">
            <a:avLst/>
          </a:prstGeom>
          <a:noFill/>
          <a:ln>
            <a:noFill/>
          </a:ln>
          <a:effectLst>
            <a:outerShdw blurRad="292100" rotWithShape="0" algn="tl" dir="2700000" dist="139700">
              <a:srgbClr val="333333">
                <a:alpha val="64709"/>
              </a:srgbClr>
            </a:outerShdw>
          </a:effectLst>
        </p:spPr>
      </p:pic>
      <p:pic>
        <p:nvPicPr>
          <p:cNvPr descr="How to Pick the Right Gripper for Your ..." id="122" name="Google Shape;122;g3406831a733_0_110"/>
          <p:cNvPicPr preferRelativeResize="0"/>
          <p:nvPr/>
        </p:nvPicPr>
        <p:blipFill rotWithShape="1">
          <a:blip r:embed="rId4">
            <a:alphaModFix/>
          </a:blip>
          <a:srcRect b="0" l="0" r="0" t="0"/>
          <a:stretch/>
        </p:blipFill>
        <p:spPr>
          <a:xfrm>
            <a:off x="8289673" y="3975161"/>
            <a:ext cx="1838699" cy="943830"/>
          </a:xfrm>
          <a:prstGeom prst="rect">
            <a:avLst/>
          </a:prstGeom>
          <a:noFill/>
          <a:ln>
            <a:noFill/>
          </a:ln>
          <a:effectLst>
            <a:outerShdw blurRad="292100" rotWithShape="0" algn="tl" dir="2700000" dist="139700">
              <a:srgbClr val="333333">
                <a:alpha val="64709"/>
              </a:srgbClr>
            </a:outerShdw>
          </a:effectLst>
        </p:spPr>
      </p:pic>
      <p:pic>
        <p:nvPicPr>
          <p:cNvPr descr="Industrial Robot for Pick and Place ..." id="123" name="Google Shape;123;g3406831a733_0_110"/>
          <p:cNvPicPr preferRelativeResize="0"/>
          <p:nvPr/>
        </p:nvPicPr>
        <p:blipFill rotWithShape="1">
          <a:blip r:embed="rId5">
            <a:alphaModFix/>
          </a:blip>
          <a:srcRect b="0" l="0" r="0" t="0"/>
          <a:stretch/>
        </p:blipFill>
        <p:spPr>
          <a:xfrm>
            <a:off x="1744648" y="4111922"/>
            <a:ext cx="1458342" cy="972859"/>
          </a:xfrm>
          <a:prstGeom prst="rect">
            <a:avLst/>
          </a:prstGeom>
          <a:noFill/>
          <a:ln>
            <a:noFill/>
          </a:ln>
          <a:effectLst>
            <a:outerShdw blurRad="292100" rotWithShape="0" algn="tl" dir="2700000" dist="139700">
              <a:srgbClr val="333333">
                <a:alpha val="64709"/>
              </a:srgbClr>
            </a:outerShdw>
          </a:effectLst>
        </p:spPr>
      </p:pic>
      <p:sp>
        <p:nvSpPr>
          <p:cNvPr id="124" name="Google Shape;124;g3406831a733_0_110"/>
          <p:cNvSpPr txBox="1"/>
          <p:nvPr/>
        </p:nvSpPr>
        <p:spPr>
          <a:xfrm>
            <a:off x="1439845" y="5565446"/>
            <a:ext cx="2480400" cy="415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Repetitive Tasks</a:t>
            </a:r>
            <a:endParaRPr b="0" i="0" sz="1900" u="none" cap="none" strike="noStrike">
              <a:solidFill>
                <a:srgbClr val="000000"/>
              </a:solidFill>
              <a:latin typeface="Arial"/>
              <a:ea typeface="Arial"/>
              <a:cs typeface="Arial"/>
              <a:sym typeface="Arial"/>
            </a:endParaRPr>
          </a:p>
        </p:txBody>
      </p:sp>
      <p:sp>
        <p:nvSpPr>
          <p:cNvPr id="125" name="Google Shape;125;g3406831a733_0_110"/>
          <p:cNvSpPr txBox="1"/>
          <p:nvPr>
            <p:ph idx="1" type="body"/>
          </p:nvPr>
        </p:nvSpPr>
        <p:spPr>
          <a:xfrm>
            <a:off x="728600" y="1727767"/>
            <a:ext cx="10972800" cy="4077300"/>
          </a:xfrm>
          <a:prstGeom prst="rect">
            <a:avLst/>
          </a:prstGeom>
          <a:noFill/>
          <a:ln>
            <a:noFill/>
          </a:ln>
        </p:spPr>
        <p:txBody>
          <a:bodyPr anchorCtr="0" anchor="t" bIns="60925" lIns="121900" spcFirstLastPara="1" rIns="121900" wrap="square" tIns="60925">
            <a:normAutofit/>
          </a:bodyPr>
          <a:lstStyle/>
          <a:p>
            <a:pPr indent="0" lvl="0" marL="0" rtl="0" algn="l">
              <a:lnSpc>
                <a:spcPct val="100000"/>
              </a:lnSpc>
              <a:spcBef>
                <a:spcPts val="500"/>
              </a:spcBef>
              <a:spcAft>
                <a:spcPts val="0"/>
              </a:spcAft>
              <a:buSzPts val="2400"/>
              <a:buNone/>
            </a:pPr>
            <a:r>
              <a:rPr b="1" lang="en-US" sz="2700"/>
              <a:t>Solution proposal: </a:t>
            </a:r>
            <a:endParaRPr/>
          </a:p>
          <a:p>
            <a:pPr indent="-450850" lvl="0" marL="457200" rtl="0" algn="l">
              <a:lnSpc>
                <a:spcPct val="100000"/>
              </a:lnSpc>
              <a:spcBef>
                <a:spcPts val="500"/>
              </a:spcBef>
              <a:spcAft>
                <a:spcPts val="0"/>
              </a:spcAft>
              <a:buSzPts val="2300"/>
              <a:buFont typeface="Calibri"/>
              <a:buChar char="-"/>
            </a:pPr>
            <a:r>
              <a:rPr lang="en-US" sz="2300"/>
              <a:t>Develop a Cobot that can integrate into a factory environment to reduce human injury, worker burnout, and increase productivity in repetitive tasks. The Cobot shall be able to lift (1 lb) and be placed into tight environments and controlled wirelessly through mobile app.</a:t>
            </a:r>
            <a:endParaRPr sz="2300"/>
          </a:p>
        </p:txBody>
      </p:sp>
      <p:sp>
        <p:nvSpPr>
          <p:cNvPr id="126" name="Google Shape;126;g3406831a733_0_110"/>
          <p:cNvSpPr txBox="1"/>
          <p:nvPr/>
        </p:nvSpPr>
        <p:spPr>
          <a:xfrm>
            <a:off x="5045084" y="5565439"/>
            <a:ext cx="1773300" cy="415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1</a:t>
            </a:r>
            <a:r>
              <a:rPr b="1" lang="en-US" sz="1900"/>
              <a:t> lb</a:t>
            </a:r>
            <a:r>
              <a:rPr b="1" i="0" lang="en-US" sz="1900" u="none" cap="none" strike="noStrike">
                <a:solidFill>
                  <a:srgbClr val="000000"/>
                </a:solidFill>
                <a:latin typeface="Arial"/>
                <a:ea typeface="Arial"/>
                <a:cs typeface="Arial"/>
                <a:sym typeface="Arial"/>
              </a:rPr>
              <a:t> Load</a:t>
            </a:r>
            <a:endParaRPr b="0" i="0" sz="1900" u="none" cap="none" strike="noStrike">
              <a:solidFill>
                <a:srgbClr val="000000"/>
              </a:solidFill>
              <a:latin typeface="Arial"/>
              <a:ea typeface="Arial"/>
              <a:cs typeface="Arial"/>
              <a:sym typeface="Arial"/>
            </a:endParaRPr>
          </a:p>
        </p:txBody>
      </p:sp>
      <p:sp>
        <p:nvSpPr>
          <p:cNvPr id="127" name="Google Shape;127;g3406831a733_0_110"/>
          <p:cNvSpPr txBox="1"/>
          <p:nvPr/>
        </p:nvSpPr>
        <p:spPr>
          <a:xfrm>
            <a:off x="8192703" y="5514522"/>
            <a:ext cx="2108400" cy="415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Precise</a:t>
            </a:r>
            <a:r>
              <a:rPr b="0" i="0" lang="en-US" sz="1900" u="none" cap="none" strike="noStrike">
                <a:solidFill>
                  <a:srgbClr val="000000"/>
                </a:solidFill>
                <a:latin typeface="Arial"/>
                <a:ea typeface="Arial"/>
                <a:cs typeface="Arial"/>
                <a:sym typeface="Arial"/>
              </a:rPr>
              <a:t> </a:t>
            </a:r>
            <a:r>
              <a:rPr b="1" i="0" lang="en-US" sz="1900" u="none" cap="none" strike="noStrike">
                <a:solidFill>
                  <a:srgbClr val="000000"/>
                </a:solidFill>
                <a:latin typeface="Arial"/>
                <a:ea typeface="Arial"/>
                <a:cs typeface="Arial"/>
                <a:sym typeface="Arial"/>
              </a:rPr>
              <a:t>Control</a:t>
            </a:r>
            <a:endParaRPr b="0" i="0" sz="1900" u="none" cap="none" strike="noStrike">
              <a:solidFill>
                <a:srgbClr val="000000"/>
              </a:solidFill>
              <a:latin typeface="Arial"/>
              <a:ea typeface="Arial"/>
              <a:cs typeface="Arial"/>
              <a:sym typeface="Arial"/>
            </a:endParaRPr>
          </a:p>
        </p:txBody>
      </p:sp>
      <p:sp>
        <p:nvSpPr>
          <p:cNvPr id="128" name="Google Shape;128;g3406831a733_0_110"/>
          <p:cNvSpPr txBox="1"/>
          <p:nvPr>
            <p:ph type="title"/>
          </p:nvPr>
        </p:nvSpPr>
        <p:spPr>
          <a:xfrm>
            <a:off x="812833" y="1045002"/>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300"/>
              <a:buFont typeface="Arial"/>
              <a:buNone/>
            </a:pPr>
            <a:r>
              <a:rPr lang="en-US"/>
              <a:t>Project Summary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34aca522f99_0_108"/>
          <p:cNvSpPr txBox="1"/>
          <p:nvPr>
            <p:ph type="title"/>
          </p:nvPr>
        </p:nvSpPr>
        <p:spPr>
          <a:xfrm>
            <a:off x="609600" y="10491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Conclusions</a:t>
            </a:r>
            <a:endParaRPr/>
          </a:p>
        </p:txBody>
      </p:sp>
      <p:sp>
        <p:nvSpPr>
          <p:cNvPr id="575" name="Google Shape;575;g34aca522f99_0_108"/>
          <p:cNvSpPr txBox="1"/>
          <p:nvPr/>
        </p:nvSpPr>
        <p:spPr>
          <a:xfrm>
            <a:off x="609600" y="1852875"/>
            <a:ext cx="10613700" cy="4535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60"/>
              </a:spcBef>
              <a:spcAft>
                <a:spcPts val="0"/>
              </a:spcAft>
              <a:buClr>
                <a:schemeClr val="dk1"/>
              </a:buClr>
              <a:buSzPts val="1100"/>
              <a:buFont typeface="Arial"/>
              <a:buNone/>
            </a:pPr>
            <a:r>
              <a:rPr lang="en-US" sz="1300">
                <a:solidFill>
                  <a:schemeClr val="dk1"/>
                </a:solidFill>
              </a:rPr>
              <a:t>This project required several changes from the original design to fit with budget constraints, all approved by our sponsors and professors. Despite scope adjustments, we successfully developed a wirelessly controlled conceptual cobot featuring BLDC motor integration.</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rPr b="1" lang="en-US" sz="1300">
                <a:solidFill>
                  <a:schemeClr val="dk1"/>
                </a:solidFill>
              </a:rPr>
              <a:t>Integration Issues</a:t>
            </a:r>
            <a:endParaRPr b="1" sz="1300">
              <a:solidFill>
                <a:schemeClr val="dk1"/>
              </a:solidFill>
            </a:endParaRPr>
          </a:p>
          <a:p>
            <a:pPr indent="-311150" lvl="0" marL="457200" rtl="0" algn="l">
              <a:lnSpc>
                <a:spcPct val="90000"/>
              </a:lnSpc>
              <a:spcBef>
                <a:spcPts val="360"/>
              </a:spcBef>
              <a:spcAft>
                <a:spcPts val="0"/>
              </a:spcAft>
              <a:buClr>
                <a:schemeClr val="dk1"/>
              </a:buClr>
              <a:buSzPts val="1300"/>
              <a:buChar char="•"/>
            </a:pPr>
            <a:r>
              <a:rPr lang="en-US" sz="1300">
                <a:solidFill>
                  <a:schemeClr val="dk1"/>
                </a:solidFill>
              </a:rPr>
              <a:t>System initially drew max current during integration</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Resolved by powering the supply before connecting external hardware (launchpad)</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rPr b="1" lang="en-US" sz="1300">
                <a:solidFill>
                  <a:schemeClr val="dk1"/>
                </a:solidFill>
              </a:rPr>
              <a:t>Validation &amp; Testing</a:t>
            </a:r>
            <a:endParaRPr b="1" sz="1300">
              <a:solidFill>
                <a:schemeClr val="dk1"/>
              </a:solidFill>
            </a:endParaRPr>
          </a:p>
          <a:p>
            <a:pPr indent="-311150" lvl="0" marL="457200" rtl="0" algn="l">
              <a:lnSpc>
                <a:spcPct val="90000"/>
              </a:lnSpc>
              <a:spcBef>
                <a:spcPts val="360"/>
              </a:spcBef>
              <a:spcAft>
                <a:spcPts val="0"/>
              </a:spcAft>
              <a:buClr>
                <a:schemeClr val="dk1"/>
              </a:buClr>
              <a:buSzPts val="1300"/>
              <a:buChar char="•"/>
            </a:pPr>
            <a:r>
              <a:rPr lang="en-US" sz="1300">
                <a:solidFill>
                  <a:schemeClr val="dk1"/>
                </a:solidFill>
              </a:rPr>
              <a:t>System tested and validated per our execution and validation plan</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rPr b="1" lang="en-US" sz="1300">
                <a:solidFill>
                  <a:schemeClr val="dk1"/>
                </a:solidFill>
              </a:rPr>
              <a:t>Scope Changes</a:t>
            </a:r>
            <a:endParaRPr b="1" sz="1300">
              <a:solidFill>
                <a:schemeClr val="dk1"/>
              </a:solidFill>
            </a:endParaRPr>
          </a:p>
          <a:p>
            <a:pPr indent="-311150" lvl="0" marL="457200" rtl="0" algn="l">
              <a:lnSpc>
                <a:spcPct val="90000"/>
              </a:lnSpc>
              <a:spcBef>
                <a:spcPts val="360"/>
              </a:spcBef>
              <a:spcAft>
                <a:spcPts val="0"/>
              </a:spcAft>
              <a:buClr>
                <a:schemeClr val="dk1"/>
              </a:buClr>
              <a:buSzPts val="1300"/>
              <a:buChar char="•"/>
            </a:pPr>
            <a:r>
              <a:rPr lang="en-US" sz="1300">
                <a:solidFill>
                  <a:schemeClr val="dk1"/>
                </a:solidFill>
              </a:rPr>
              <a:t>Reduced payload from 15-45 lbs to 1 lb</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Replaced 4-5 BLDC motors with 1 BLDC + 4 Servos</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Split BLDC and servo control across two MCUs</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Used pre-built frame to focus on hardware/software design</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t/>
            </a:r>
            <a:endParaRPr sz="1300">
              <a:solidFill>
                <a:schemeClr val="dk1"/>
              </a:solidFill>
            </a:endParaRPr>
          </a:p>
          <a:p>
            <a:pPr indent="0" lvl="0" marL="0" rtl="0" algn="l">
              <a:lnSpc>
                <a:spcPct val="90000"/>
              </a:lnSpc>
              <a:spcBef>
                <a:spcPts val="360"/>
              </a:spcBef>
              <a:spcAft>
                <a:spcPts val="0"/>
              </a:spcAft>
              <a:buClr>
                <a:schemeClr val="dk1"/>
              </a:buClr>
              <a:buSzPts val="1100"/>
              <a:buFont typeface="Arial"/>
              <a:buNone/>
            </a:pPr>
            <a:r>
              <a:rPr b="1" lang="en-US" sz="1300">
                <a:solidFill>
                  <a:schemeClr val="dk1"/>
                </a:solidFill>
              </a:rPr>
              <a:t>System Deliverables Met</a:t>
            </a:r>
            <a:endParaRPr b="1" sz="1300">
              <a:solidFill>
                <a:schemeClr val="dk1"/>
              </a:solidFill>
            </a:endParaRPr>
          </a:p>
          <a:p>
            <a:pPr indent="-311150" lvl="0" marL="457200" rtl="0" algn="l">
              <a:lnSpc>
                <a:spcPct val="90000"/>
              </a:lnSpc>
              <a:spcBef>
                <a:spcPts val="360"/>
              </a:spcBef>
              <a:spcAft>
                <a:spcPts val="0"/>
              </a:spcAft>
              <a:buClr>
                <a:schemeClr val="dk1"/>
              </a:buClr>
              <a:buSzPts val="1300"/>
              <a:buChar char="•"/>
            </a:pPr>
            <a:r>
              <a:rPr lang="en-US" sz="1300">
                <a:solidFill>
                  <a:schemeClr val="dk1"/>
                </a:solidFill>
              </a:rPr>
              <a:t>Wireless Control: Mobile app + physical buttons for full cobot control</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Lift Capacity: Can move up to 1 lb object accurately</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Battery Powered: Runs on 52V 10Ah external battery</a:t>
            </a:r>
            <a:endParaRPr sz="1300">
              <a:solidFill>
                <a:schemeClr val="dk1"/>
              </a:solidFill>
            </a:endParaRPr>
          </a:p>
          <a:p>
            <a:pPr indent="-311150" lvl="0" marL="457200" rtl="0" algn="l">
              <a:lnSpc>
                <a:spcPct val="90000"/>
              </a:lnSpc>
              <a:spcBef>
                <a:spcPts val="0"/>
              </a:spcBef>
              <a:spcAft>
                <a:spcPts val="0"/>
              </a:spcAft>
              <a:buClr>
                <a:schemeClr val="dk1"/>
              </a:buClr>
              <a:buSzPts val="1300"/>
              <a:buChar char="•"/>
            </a:pPr>
            <a:r>
              <a:rPr lang="en-US" sz="1300">
                <a:solidFill>
                  <a:schemeClr val="dk1"/>
                </a:solidFill>
              </a:rPr>
              <a:t>Compact Design: Fits into tight environments</a:t>
            </a:r>
            <a:endParaRPr sz="1300">
              <a:solidFill>
                <a:schemeClr val="dk1"/>
              </a:solidFill>
            </a:endParaRPr>
          </a:p>
          <a:p>
            <a:pPr indent="0" lvl="0" marL="0" rtl="0" algn="l">
              <a:spcBef>
                <a:spcPts val="0"/>
              </a:spcBef>
              <a:spcAft>
                <a:spcPts val="0"/>
              </a:spcAft>
              <a:buNone/>
            </a:pPr>
            <a:r>
              <a:t/>
            </a:r>
            <a:endParaRPr sz="3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34aca522f99_0_117"/>
          <p:cNvSpPr txBox="1"/>
          <p:nvPr>
            <p:ph type="title"/>
          </p:nvPr>
        </p:nvSpPr>
        <p:spPr>
          <a:xfrm>
            <a:off x="609600" y="10491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Video</a:t>
            </a:r>
            <a:endParaRPr/>
          </a:p>
        </p:txBody>
      </p:sp>
      <p:pic>
        <p:nvPicPr>
          <p:cNvPr descr="Texas A&amp;M University ECEN Capstone project. We were tasked to build a cobot using Texas Instruments DRV8161 motor drivers, C2000 micro controllers, and TI power products." id="582" name="Google Shape;582;g34aca522f99_0_117" title="Texas A&amp;M University ECEN Capstone | Team 42">
            <a:hlinkClick r:id="rId3"/>
          </p:cNvPr>
          <p:cNvPicPr preferRelativeResize="0"/>
          <p:nvPr/>
        </p:nvPicPr>
        <p:blipFill>
          <a:blip r:embed="rId4">
            <a:alphaModFix/>
          </a:blip>
          <a:stretch>
            <a:fillRect/>
          </a:stretch>
        </p:blipFill>
        <p:spPr>
          <a:xfrm>
            <a:off x="2570573" y="1959925"/>
            <a:ext cx="7050850" cy="3966100"/>
          </a:xfrm>
          <a:prstGeom prst="rect">
            <a:avLst/>
          </a:prstGeom>
          <a:noFill/>
          <a:ln>
            <a:noFill/>
          </a:ln>
        </p:spPr>
      </p:pic>
      <p:sp>
        <p:nvSpPr>
          <p:cNvPr id="583" name="Google Shape;583;g34aca522f99_0_117"/>
          <p:cNvSpPr txBox="1"/>
          <p:nvPr/>
        </p:nvSpPr>
        <p:spPr>
          <a:xfrm>
            <a:off x="577200" y="6277525"/>
            <a:ext cx="59757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Link: </a:t>
            </a:r>
            <a:r>
              <a:rPr lang="en-US" sz="1000" u="sng">
                <a:solidFill>
                  <a:schemeClr val="hlink"/>
                </a:solidFill>
                <a:hlinkClick r:id="rId5"/>
              </a:rPr>
              <a:t>https://www.youtube.com/watch?v=QByI_CSOyoY</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pic>
        <p:nvPicPr>
          <p:cNvPr id="134" name="Google Shape;134;g34aca522f99_0_0"/>
          <p:cNvPicPr preferRelativeResize="0"/>
          <p:nvPr/>
        </p:nvPicPr>
        <p:blipFill>
          <a:blip r:embed="rId3">
            <a:alphaModFix/>
          </a:blip>
          <a:stretch>
            <a:fillRect/>
          </a:stretch>
        </p:blipFill>
        <p:spPr>
          <a:xfrm>
            <a:off x="1266300" y="1136699"/>
            <a:ext cx="9305850" cy="5180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497c3eb98c_5_155"/>
          <p:cNvSpPr txBox="1"/>
          <p:nvPr>
            <p:ph type="title"/>
          </p:nvPr>
        </p:nvSpPr>
        <p:spPr>
          <a:xfrm>
            <a:off x="609600" y="1049177"/>
            <a:ext cx="10972800" cy="803700"/>
          </a:xfrm>
          <a:prstGeom prst="rect">
            <a:avLst/>
          </a:prstGeom>
        </p:spPr>
        <p:txBody>
          <a:bodyPr anchorCtr="0" anchor="ctr" bIns="60925" lIns="121900" spcFirstLastPara="1" rIns="121900" wrap="square" tIns="60925">
            <a:normAutofit/>
          </a:bodyPr>
          <a:lstStyle/>
          <a:p>
            <a:pPr indent="0" lvl="0" marL="0" rtl="0" algn="ctr">
              <a:spcBef>
                <a:spcPts val="0"/>
              </a:spcBef>
              <a:spcAft>
                <a:spcPts val="0"/>
              </a:spcAft>
              <a:buNone/>
            </a:pPr>
            <a:r>
              <a:rPr lang="en-US"/>
              <a:t>Project Scope Changes</a:t>
            </a:r>
            <a:endParaRPr/>
          </a:p>
        </p:txBody>
      </p:sp>
      <p:sp>
        <p:nvSpPr>
          <p:cNvPr id="141" name="Google Shape;141;g3497c3eb98c_5_155"/>
          <p:cNvSpPr txBox="1"/>
          <p:nvPr/>
        </p:nvSpPr>
        <p:spPr>
          <a:xfrm>
            <a:off x="966900" y="1852875"/>
            <a:ext cx="10258200" cy="44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Throughout the semester, we recognized that adjustments to our project scope were necessary.</a:t>
            </a:r>
            <a:r>
              <a:rPr lang="en-US" sz="2000">
                <a:solidFill>
                  <a:schemeClr val="dk1"/>
                </a:solidFill>
              </a:rPr>
              <a:t> After discussion with our sponsors and professors, we revised the scope to better manage time and resources–shifting focus toward electrical hardware design and testing rather than mechanical fabrication.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Reduced payload capacity</a:t>
            </a:r>
            <a:r>
              <a:rPr lang="en-US" sz="2000">
                <a:solidFill>
                  <a:schemeClr val="dk1"/>
                </a:solidFill>
              </a:rPr>
              <a:t> from 7-18kgs (15-40 lbs) to 1 lb</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15-40 lbs. was unrealistic given our budget constraints</a:t>
            </a:r>
            <a:endParaRPr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Purchased a cobot frame</a:t>
            </a:r>
            <a:r>
              <a:rPr lang="en-US" sz="2000">
                <a:solidFill>
                  <a:schemeClr val="dk1"/>
                </a:solidFill>
              </a:rPr>
              <a:t> from Amazon</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Minimized </a:t>
            </a:r>
            <a:r>
              <a:rPr lang="en-US" sz="2000">
                <a:solidFill>
                  <a:schemeClr val="dk1"/>
                </a:solidFill>
              </a:rPr>
              <a:t>mechanical</a:t>
            </a:r>
            <a:r>
              <a:rPr lang="en-US" sz="2000">
                <a:solidFill>
                  <a:schemeClr val="dk1"/>
                </a:solidFill>
              </a:rPr>
              <a:t> </a:t>
            </a:r>
            <a:r>
              <a:rPr lang="en-US" sz="2000">
                <a:solidFill>
                  <a:schemeClr val="dk1"/>
                </a:solidFill>
              </a:rPr>
              <a:t>design</a:t>
            </a:r>
            <a:r>
              <a:rPr lang="en-US" sz="2000">
                <a:solidFill>
                  <a:schemeClr val="dk1"/>
                </a:solidFill>
              </a:rPr>
              <a:t> time and complexity</a:t>
            </a:r>
            <a:endParaRPr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Decreased BLDC motor count</a:t>
            </a:r>
            <a:r>
              <a:rPr lang="en-US" sz="2000">
                <a:solidFill>
                  <a:schemeClr val="dk1"/>
                </a:solidFill>
              </a:rPr>
              <a:t> to 1 and used </a:t>
            </a:r>
            <a:r>
              <a:rPr b="1" lang="en-US" sz="2000">
                <a:solidFill>
                  <a:schemeClr val="dk1"/>
                </a:solidFill>
              </a:rPr>
              <a:t>servo motors</a:t>
            </a:r>
            <a:r>
              <a:rPr lang="en-US" sz="2000">
                <a:solidFill>
                  <a:schemeClr val="dk1"/>
                </a:solidFill>
              </a:rPr>
              <a:t> for arm movement</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1 BLDC motor to demonstrate motor driver functionality</a:t>
            </a:r>
            <a:endParaRPr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4 servos to validate the robotic arm concept</a:t>
            </a:r>
            <a:endParaRPr sz="2000">
              <a:solidFill>
                <a:schemeClr val="dk1"/>
              </a:solidFill>
            </a:endParaRPr>
          </a:p>
          <a:p>
            <a:pPr indent="0" lvl="0" marL="457200" rtl="0" algn="l">
              <a:spcBef>
                <a:spcPts val="0"/>
              </a:spcBef>
              <a:spcAft>
                <a:spcPts val="0"/>
              </a:spcAft>
              <a:buNone/>
            </a:pPr>
            <a:r>
              <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diagram of a factory automation system&#10;&#10;Description automatically generated" id="146" name="Google Shape;146;g3497c3eb98c_5_96"/>
          <p:cNvPicPr preferRelativeResize="0"/>
          <p:nvPr/>
        </p:nvPicPr>
        <p:blipFill rotWithShape="1">
          <a:blip r:embed="rId3">
            <a:alphaModFix/>
          </a:blip>
          <a:srcRect b="0" l="0" r="0" t="0"/>
          <a:stretch/>
        </p:blipFill>
        <p:spPr>
          <a:xfrm>
            <a:off x="3274516" y="1937744"/>
            <a:ext cx="5860596" cy="3388905"/>
          </a:xfrm>
          <a:prstGeom prst="rect">
            <a:avLst/>
          </a:prstGeom>
          <a:noFill/>
          <a:ln>
            <a:noFill/>
          </a:ln>
          <a:effectLst>
            <a:outerShdw blurRad="292100" rotWithShape="0" algn="tl" dir="2700000" dist="139700">
              <a:srgbClr val="333333">
                <a:alpha val="64709"/>
              </a:srgbClr>
            </a:outerShdw>
          </a:effectLst>
        </p:spPr>
      </p:pic>
      <p:sp>
        <p:nvSpPr>
          <p:cNvPr id="147" name="Google Shape;147;g3497c3eb98c_5_96"/>
          <p:cNvSpPr txBox="1"/>
          <p:nvPr/>
        </p:nvSpPr>
        <p:spPr>
          <a:xfrm>
            <a:off x="1375016" y="5650327"/>
            <a:ext cx="9441900" cy="70800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Arial"/>
                <a:ea typeface="Arial"/>
                <a:cs typeface="Arial"/>
                <a:sym typeface="Arial"/>
              </a:rPr>
              <a:t>Subsystem Diagram Color: </a:t>
            </a:r>
            <a:r>
              <a:rPr b="1" i="0" lang="en-US" sz="1900" u="none" cap="none" strike="noStrike">
                <a:solidFill>
                  <a:schemeClr val="dk1"/>
                </a:solidFill>
                <a:highlight>
                  <a:srgbClr val="54C45E"/>
                </a:highlight>
                <a:latin typeface="Arial"/>
                <a:ea typeface="Arial"/>
                <a:cs typeface="Arial"/>
                <a:sym typeface="Arial"/>
              </a:rPr>
              <a:t>Power</a:t>
            </a:r>
            <a:r>
              <a:rPr b="1" i="0" lang="en-US" sz="1900" u="none" cap="none" strike="noStrike">
                <a:solidFill>
                  <a:schemeClr val="dk1"/>
                </a:solidFill>
                <a:latin typeface="Arial"/>
                <a:ea typeface="Arial"/>
                <a:cs typeface="Arial"/>
                <a:sym typeface="Arial"/>
              </a:rPr>
              <a:t>, </a:t>
            </a:r>
            <a:r>
              <a:rPr b="1" i="0" lang="en-US" sz="1900" u="none" cap="none" strike="noStrike">
                <a:solidFill>
                  <a:schemeClr val="dk1"/>
                </a:solidFill>
                <a:highlight>
                  <a:srgbClr val="E81313"/>
                </a:highlight>
                <a:latin typeface="Arial"/>
                <a:ea typeface="Arial"/>
                <a:cs typeface="Arial"/>
                <a:sym typeface="Arial"/>
              </a:rPr>
              <a:t>MCU/Connectivity</a:t>
            </a:r>
            <a:r>
              <a:rPr b="1" i="0" lang="en-US" sz="1900" u="none" cap="none" strike="noStrike">
                <a:solidFill>
                  <a:schemeClr val="dk1"/>
                </a:solidFill>
                <a:latin typeface="Arial"/>
                <a:ea typeface="Arial"/>
                <a:cs typeface="Arial"/>
                <a:sym typeface="Arial"/>
              </a:rPr>
              <a:t>, </a:t>
            </a:r>
            <a:r>
              <a:rPr b="1" i="0" lang="en-US" sz="1900" u="none" cap="none" strike="noStrike">
                <a:solidFill>
                  <a:schemeClr val="dk1"/>
                </a:solidFill>
                <a:highlight>
                  <a:srgbClr val="6DB1FF"/>
                </a:highlight>
                <a:latin typeface="Arial"/>
                <a:ea typeface="Arial"/>
                <a:cs typeface="Arial"/>
                <a:sym typeface="Arial"/>
              </a:rPr>
              <a:t>Mobile App</a:t>
            </a:r>
            <a:r>
              <a:rPr b="1" i="0" lang="en-US" sz="1900" u="none" cap="none" strike="noStrike">
                <a:solidFill>
                  <a:schemeClr val="dk1"/>
                </a:solidFill>
                <a:latin typeface="Arial"/>
                <a:ea typeface="Arial"/>
                <a:cs typeface="Arial"/>
                <a:sym typeface="Arial"/>
              </a:rPr>
              <a:t>, </a:t>
            </a:r>
            <a:r>
              <a:rPr b="1" i="0" lang="en-US" sz="1900" u="none" cap="none" strike="noStrike">
                <a:solidFill>
                  <a:schemeClr val="dk1"/>
                </a:solidFill>
                <a:highlight>
                  <a:srgbClr val="FCFCCA"/>
                </a:highlight>
                <a:latin typeface="Arial"/>
                <a:ea typeface="Arial"/>
                <a:cs typeface="Arial"/>
                <a:sym typeface="Arial"/>
              </a:rPr>
              <a:t>Motor Control</a:t>
            </a:r>
            <a:endParaRPr b="0" i="0" sz="1900" u="none" cap="none" strike="noStrike">
              <a:solidFill>
                <a:schemeClr val="dk1"/>
              </a:solidFill>
              <a:latin typeface="Arial"/>
              <a:ea typeface="Arial"/>
              <a:cs typeface="Arial"/>
              <a:sym typeface="Arial"/>
            </a:endParaRPr>
          </a:p>
        </p:txBody>
      </p:sp>
      <p:sp>
        <p:nvSpPr>
          <p:cNvPr id="148" name="Google Shape;148;g3497c3eb98c_5_96"/>
          <p:cNvSpPr txBox="1"/>
          <p:nvPr>
            <p:ph type="title"/>
          </p:nvPr>
        </p:nvSpPr>
        <p:spPr>
          <a:xfrm>
            <a:off x="609600" y="985927"/>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700"/>
              <a:buFont typeface="Arial"/>
              <a:buNone/>
            </a:pPr>
            <a:r>
              <a:rPr lang="en-US"/>
              <a:t>Project/Subsystem Overview </a:t>
            </a:r>
            <a:endParaRPr/>
          </a:p>
        </p:txBody>
      </p:sp>
      <p:sp>
        <p:nvSpPr>
          <p:cNvPr id="149" name="Google Shape;149;g3497c3eb98c_5_96"/>
          <p:cNvSpPr txBox="1"/>
          <p:nvPr/>
        </p:nvSpPr>
        <p:spPr>
          <a:xfrm>
            <a:off x="7598800" y="4488767"/>
            <a:ext cx="12129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54C45E"/>
                </a:highlight>
                <a:latin typeface="Arial"/>
                <a:ea typeface="Arial"/>
                <a:cs typeface="Arial"/>
                <a:sym typeface="Arial"/>
              </a:rPr>
              <a:t>Emily</a:t>
            </a:r>
            <a:endParaRPr b="1" i="0" sz="2700" u="none" cap="none" strike="noStrike">
              <a:solidFill>
                <a:schemeClr val="dk1"/>
              </a:solidFill>
              <a:highlight>
                <a:srgbClr val="54C45E"/>
              </a:highlight>
              <a:latin typeface="Arial"/>
              <a:ea typeface="Arial"/>
              <a:cs typeface="Arial"/>
              <a:sym typeface="Arial"/>
            </a:endParaRPr>
          </a:p>
        </p:txBody>
      </p:sp>
      <p:sp>
        <p:nvSpPr>
          <p:cNvPr id="150" name="Google Shape;150;g3497c3eb98c_5_96"/>
          <p:cNvSpPr txBox="1"/>
          <p:nvPr/>
        </p:nvSpPr>
        <p:spPr>
          <a:xfrm>
            <a:off x="1758933" y="2778325"/>
            <a:ext cx="13437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6DB1FF"/>
                </a:highlight>
                <a:latin typeface="Arial"/>
                <a:ea typeface="Arial"/>
                <a:cs typeface="Arial"/>
                <a:sym typeface="Arial"/>
              </a:rPr>
              <a:t>Jaishil</a:t>
            </a:r>
            <a:endParaRPr b="1" i="0" sz="2700" u="none" cap="none" strike="noStrike">
              <a:solidFill>
                <a:schemeClr val="dk1"/>
              </a:solidFill>
              <a:highlight>
                <a:srgbClr val="6DB1FF"/>
              </a:highlight>
              <a:latin typeface="Arial"/>
              <a:ea typeface="Arial"/>
              <a:cs typeface="Arial"/>
              <a:sym typeface="Arial"/>
            </a:endParaRPr>
          </a:p>
        </p:txBody>
      </p:sp>
      <p:sp>
        <p:nvSpPr>
          <p:cNvPr id="151" name="Google Shape;151;g3497c3eb98c_5_96"/>
          <p:cNvSpPr txBox="1"/>
          <p:nvPr/>
        </p:nvSpPr>
        <p:spPr>
          <a:xfrm>
            <a:off x="3102533" y="2172058"/>
            <a:ext cx="13437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E81313"/>
                </a:highlight>
                <a:latin typeface="Arial"/>
                <a:ea typeface="Arial"/>
                <a:cs typeface="Arial"/>
                <a:sym typeface="Arial"/>
              </a:rPr>
              <a:t>Adrian</a:t>
            </a:r>
            <a:endParaRPr b="1" i="0" sz="2700" u="none" cap="none" strike="noStrike">
              <a:solidFill>
                <a:schemeClr val="dk1"/>
              </a:solidFill>
              <a:highlight>
                <a:srgbClr val="E81313"/>
              </a:highlight>
              <a:latin typeface="Arial"/>
              <a:ea typeface="Arial"/>
              <a:cs typeface="Arial"/>
              <a:sym typeface="Arial"/>
            </a:endParaRPr>
          </a:p>
        </p:txBody>
      </p:sp>
      <p:sp>
        <p:nvSpPr>
          <p:cNvPr id="152" name="Google Shape;152;g3497c3eb98c_5_96"/>
          <p:cNvSpPr txBox="1"/>
          <p:nvPr/>
        </p:nvSpPr>
        <p:spPr>
          <a:xfrm>
            <a:off x="9011300" y="2485333"/>
            <a:ext cx="12129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FCFCCA"/>
                </a:highlight>
                <a:latin typeface="Arial"/>
                <a:ea typeface="Arial"/>
                <a:cs typeface="Arial"/>
                <a:sym typeface="Arial"/>
              </a:rPr>
              <a:t>Ethan</a:t>
            </a:r>
            <a:endParaRPr b="1" i="0" sz="2700" u="none" cap="none" strike="noStrike">
              <a:solidFill>
                <a:schemeClr val="dk1"/>
              </a:solidFill>
              <a:highlight>
                <a:srgbClr val="FCFCCA"/>
              </a:highlight>
              <a:latin typeface="Arial"/>
              <a:ea typeface="Arial"/>
              <a:cs typeface="Arial"/>
              <a:sym typeface="Arial"/>
            </a:endParaRPr>
          </a:p>
        </p:txBody>
      </p:sp>
      <p:cxnSp>
        <p:nvCxnSpPr>
          <p:cNvPr id="153" name="Google Shape;153;g3497c3eb98c_5_96"/>
          <p:cNvCxnSpPr/>
          <p:nvPr/>
        </p:nvCxnSpPr>
        <p:spPr>
          <a:xfrm>
            <a:off x="3030733" y="3275183"/>
            <a:ext cx="394500" cy="307500"/>
          </a:xfrm>
          <a:prstGeom prst="straightConnector1">
            <a:avLst/>
          </a:prstGeom>
          <a:noFill/>
          <a:ln cap="flat" cmpd="sng" w="19050">
            <a:solidFill>
              <a:schemeClr val="dk2"/>
            </a:solidFill>
            <a:prstDash val="solid"/>
            <a:round/>
            <a:headEnd len="sm" w="sm" type="none"/>
            <a:tailEnd len="med" w="med" type="triangle"/>
          </a:ln>
        </p:spPr>
      </p:cxnSp>
      <p:cxnSp>
        <p:nvCxnSpPr>
          <p:cNvPr id="154" name="Google Shape;154;g3497c3eb98c_5_96"/>
          <p:cNvCxnSpPr/>
          <p:nvPr/>
        </p:nvCxnSpPr>
        <p:spPr>
          <a:xfrm>
            <a:off x="4220467" y="2736925"/>
            <a:ext cx="633300" cy="532500"/>
          </a:xfrm>
          <a:prstGeom prst="straightConnector1">
            <a:avLst/>
          </a:prstGeom>
          <a:noFill/>
          <a:ln cap="flat" cmpd="sng" w="19050">
            <a:solidFill>
              <a:schemeClr val="dk2"/>
            </a:solidFill>
            <a:prstDash val="solid"/>
            <a:round/>
            <a:headEnd len="sm" w="sm" type="none"/>
            <a:tailEnd len="med" w="med" type="triangle"/>
          </a:ln>
        </p:spPr>
      </p:cxnSp>
      <p:cxnSp>
        <p:nvCxnSpPr>
          <p:cNvPr id="155" name="Google Shape;155;g3497c3eb98c_5_96"/>
          <p:cNvCxnSpPr/>
          <p:nvPr/>
        </p:nvCxnSpPr>
        <p:spPr>
          <a:xfrm flipH="1">
            <a:off x="8706033" y="2996442"/>
            <a:ext cx="599100" cy="462900"/>
          </a:xfrm>
          <a:prstGeom prst="straightConnector1">
            <a:avLst/>
          </a:prstGeom>
          <a:noFill/>
          <a:ln cap="flat" cmpd="sng" w="19050">
            <a:solidFill>
              <a:schemeClr val="dk2"/>
            </a:solidFill>
            <a:prstDash val="solid"/>
            <a:round/>
            <a:headEnd len="sm" w="sm" type="none"/>
            <a:tailEnd len="med" w="med" type="triangle"/>
          </a:ln>
        </p:spPr>
      </p:cxnSp>
      <p:cxnSp>
        <p:nvCxnSpPr>
          <p:cNvPr id="156" name="Google Shape;156;g3497c3eb98c_5_96"/>
          <p:cNvCxnSpPr/>
          <p:nvPr/>
        </p:nvCxnSpPr>
        <p:spPr>
          <a:xfrm flipH="1">
            <a:off x="6934567" y="4833300"/>
            <a:ext cx="786000" cy="1617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 name="Shape 161"/>
        <p:cNvGrpSpPr/>
        <p:nvPr/>
      </p:nvGrpSpPr>
      <p:grpSpPr>
        <a:xfrm>
          <a:off x="0" y="0"/>
          <a:ext cx="0" cy="0"/>
          <a:chOff x="0" y="0"/>
          <a:chExt cx="0" cy="0"/>
        </a:xfrm>
      </p:grpSpPr>
      <p:pic>
        <p:nvPicPr>
          <p:cNvPr id="162" name="Google Shape;162;g3497c3eb98c_0_57"/>
          <p:cNvPicPr preferRelativeResize="0"/>
          <p:nvPr/>
        </p:nvPicPr>
        <p:blipFill>
          <a:blip r:embed="rId3">
            <a:alphaModFix/>
          </a:blip>
          <a:stretch>
            <a:fillRect/>
          </a:stretch>
        </p:blipFill>
        <p:spPr>
          <a:xfrm>
            <a:off x="4253837" y="1705035"/>
            <a:ext cx="3625137" cy="4835278"/>
          </a:xfrm>
          <a:prstGeom prst="rect">
            <a:avLst/>
          </a:prstGeom>
          <a:noFill/>
          <a:ln>
            <a:noFill/>
          </a:ln>
        </p:spPr>
      </p:pic>
      <p:sp>
        <p:nvSpPr>
          <p:cNvPr id="163" name="Google Shape;163;g3497c3eb98c_0_57"/>
          <p:cNvSpPr txBox="1"/>
          <p:nvPr>
            <p:ph type="title"/>
          </p:nvPr>
        </p:nvSpPr>
        <p:spPr>
          <a:xfrm>
            <a:off x="609600" y="7888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Integrated System Diagram </a:t>
            </a:r>
            <a:endParaRPr/>
          </a:p>
        </p:txBody>
      </p:sp>
      <p:sp>
        <p:nvSpPr>
          <p:cNvPr id="164" name="Google Shape;164;g3497c3eb98c_0_57"/>
          <p:cNvSpPr txBox="1"/>
          <p:nvPr/>
        </p:nvSpPr>
        <p:spPr>
          <a:xfrm>
            <a:off x="8932633" y="3502120"/>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Power PCB</a:t>
            </a:r>
            <a:endParaRPr b="1" i="0" sz="1600" u="none" cap="none" strike="noStrike">
              <a:solidFill>
                <a:schemeClr val="dk1"/>
              </a:solidFill>
              <a:latin typeface="Arial"/>
              <a:ea typeface="Arial"/>
              <a:cs typeface="Arial"/>
              <a:sym typeface="Arial"/>
            </a:endParaRPr>
          </a:p>
        </p:txBody>
      </p:sp>
      <p:sp>
        <p:nvSpPr>
          <p:cNvPr id="165" name="Google Shape;165;g3497c3eb98c_0_57"/>
          <p:cNvSpPr txBox="1"/>
          <p:nvPr/>
        </p:nvSpPr>
        <p:spPr>
          <a:xfrm>
            <a:off x="778775" y="3915833"/>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MCU PCB x2</a:t>
            </a:r>
            <a:endParaRPr b="1" i="0" sz="1600" u="none" cap="none" strike="noStrike">
              <a:solidFill>
                <a:schemeClr val="dk1"/>
              </a:solidFill>
              <a:latin typeface="Arial"/>
              <a:ea typeface="Arial"/>
              <a:cs typeface="Arial"/>
              <a:sym typeface="Arial"/>
            </a:endParaRPr>
          </a:p>
        </p:txBody>
      </p:sp>
      <p:sp>
        <p:nvSpPr>
          <p:cNvPr id="166" name="Google Shape;166;g3497c3eb98c_0_57"/>
          <p:cNvSpPr txBox="1"/>
          <p:nvPr/>
        </p:nvSpPr>
        <p:spPr>
          <a:xfrm>
            <a:off x="8760483" y="2536978"/>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Motor Driver PCB</a:t>
            </a:r>
            <a:endParaRPr b="1" i="0" sz="1600" u="none" cap="none" strike="noStrike">
              <a:solidFill>
                <a:schemeClr val="dk1"/>
              </a:solidFill>
              <a:latin typeface="Arial"/>
              <a:ea typeface="Arial"/>
              <a:cs typeface="Arial"/>
              <a:sym typeface="Arial"/>
            </a:endParaRPr>
          </a:p>
        </p:txBody>
      </p:sp>
      <p:sp>
        <p:nvSpPr>
          <p:cNvPr id="167" name="Google Shape;167;g3497c3eb98c_0_57"/>
          <p:cNvSpPr txBox="1"/>
          <p:nvPr/>
        </p:nvSpPr>
        <p:spPr>
          <a:xfrm>
            <a:off x="8469425" y="4506728"/>
            <a:ext cx="2011200" cy="413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lang="en-US" sz="1600">
                <a:solidFill>
                  <a:schemeClr val="dk1"/>
                </a:solidFill>
              </a:rPr>
              <a:t>Platform</a:t>
            </a:r>
            <a:endParaRPr b="1" i="0" sz="1600" u="none" cap="none" strike="noStrike">
              <a:solidFill>
                <a:schemeClr val="dk1"/>
              </a:solidFill>
            </a:endParaRPr>
          </a:p>
        </p:txBody>
      </p:sp>
      <p:sp>
        <p:nvSpPr>
          <p:cNvPr id="168" name="Google Shape;168;g3497c3eb98c_0_57"/>
          <p:cNvSpPr/>
          <p:nvPr/>
        </p:nvSpPr>
        <p:spPr>
          <a:xfrm rot="9770825">
            <a:off x="7177560" y="3987359"/>
            <a:ext cx="1636699" cy="185121"/>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69" name="Google Shape;169;g3497c3eb98c_0_57"/>
          <p:cNvSpPr/>
          <p:nvPr/>
        </p:nvSpPr>
        <p:spPr>
          <a:xfrm rot="9806315">
            <a:off x="7094356" y="3180009"/>
            <a:ext cx="1636595" cy="185454"/>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0" name="Google Shape;170;g3497c3eb98c_0_57"/>
          <p:cNvSpPr/>
          <p:nvPr/>
        </p:nvSpPr>
        <p:spPr>
          <a:xfrm rot="11065">
            <a:off x="2433591" y="4209083"/>
            <a:ext cx="3355517" cy="110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1" name="Google Shape;171;g3497c3eb98c_0_57"/>
          <p:cNvSpPr/>
          <p:nvPr/>
        </p:nvSpPr>
        <p:spPr>
          <a:xfrm rot="-1451061">
            <a:off x="2563683" y="5551070"/>
            <a:ext cx="1769944" cy="18517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2" name="Google Shape;172;g3497c3eb98c_0_57"/>
          <p:cNvSpPr txBox="1"/>
          <p:nvPr/>
        </p:nvSpPr>
        <p:spPr>
          <a:xfrm>
            <a:off x="1655275" y="5196650"/>
            <a:ext cx="108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ESP32</a:t>
            </a:r>
            <a:endParaRPr b="1" sz="1600">
              <a:solidFill>
                <a:schemeClr val="dk1"/>
              </a:solidFill>
            </a:endParaRPr>
          </a:p>
        </p:txBody>
      </p:sp>
      <p:sp>
        <p:nvSpPr>
          <p:cNvPr id="173" name="Google Shape;173;g3497c3eb98c_0_57"/>
          <p:cNvSpPr txBox="1"/>
          <p:nvPr/>
        </p:nvSpPr>
        <p:spPr>
          <a:xfrm>
            <a:off x="778775" y="3104357"/>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BLDC Motor</a:t>
            </a:r>
            <a:endParaRPr b="1" i="0" sz="1600" u="none" cap="none" strike="noStrike">
              <a:solidFill>
                <a:schemeClr val="dk1"/>
              </a:solidFill>
              <a:latin typeface="Arial"/>
              <a:ea typeface="Arial"/>
              <a:cs typeface="Arial"/>
              <a:sym typeface="Arial"/>
            </a:endParaRPr>
          </a:p>
        </p:txBody>
      </p:sp>
      <p:sp>
        <p:nvSpPr>
          <p:cNvPr id="174" name="Google Shape;174;g3497c3eb98c_0_57"/>
          <p:cNvSpPr txBox="1"/>
          <p:nvPr/>
        </p:nvSpPr>
        <p:spPr>
          <a:xfrm>
            <a:off x="778775" y="2292875"/>
            <a:ext cx="31170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Cobot Arm and Servo Motors</a:t>
            </a:r>
            <a:endParaRPr b="1" i="0" sz="1600" u="none" cap="none" strike="noStrike">
              <a:solidFill>
                <a:schemeClr val="dk1"/>
              </a:solidFill>
              <a:latin typeface="Arial"/>
              <a:ea typeface="Arial"/>
              <a:cs typeface="Arial"/>
              <a:sym typeface="Arial"/>
            </a:endParaRPr>
          </a:p>
        </p:txBody>
      </p:sp>
      <p:sp>
        <p:nvSpPr>
          <p:cNvPr id="175" name="Google Shape;175;g3497c3eb98c_0_57"/>
          <p:cNvSpPr txBox="1"/>
          <p:nvPr/>
        </p:nvSpPr>
        <p:spPr>
          <a:xfrm>
            <a:off x="778775" y="4409620"/>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Launchpad</a:t>
            </a:r>
            <a:endParaRPr b="1" i="0" sz="1600" u="none" cap="none" strike="noStrike">
              <a:solidFill>
                <a:schemeClr val="dk1"/>
              </a:solidFill>
              <a:latin typeface="Arial"/>
              <a:ea typeface="Arial"/>
              <a:cs typeface="Arial"/>
              <a:sym typeface="Arial"/>
            </a:endParaRPr>
          </a:p>
        </p:txBody>
      </p:sp>
      <p:sp>
        <p:nvSpPr>
          <p:cNvPr id="176" name="Google Shape;176;g3497c3eb98c_0_57"/>
          <p:cNvSpPr/>
          <p:nvPr/>
        </p:nvSpPr>
        <p:spPr>
          <a:xfrm rot="11195">
            <a:off x="2433593" y="4061650"/>
            <a:ext cx="2579414" cy="1089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7" name="Google Shape;177;g3497c3eb98c_0_57"/>
          <p:cNvSpPr/>
          <p:nvPr/>
        </p:nvSpPr>
        <p:spPr>
          <a:xfrm rot="11065">
            <a:off x="1734891" y="3523446"/>
            <a:ext cx="3355517" cy="110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8" name="Google Shape;178;g3497c3eb98c_0_57"/>
          <p:cNvSpPr/>
          <p:nvPr/>
        </p:nvSpPr>
        <p:spPr>
          <a:xfrm rot="11065">
            <a:off x="1401091" y="2769671"/>
            <a:ext cx="3355517" cy="110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9" name="Google Shape;179;g3497c3eb98c_0_57"/>
          <p:cNvSpPr/>
          <p:nvPr/>
        </p:nvSpPr>
        <p:spPr>
          <a:xfrm rot="-321485">
            <a:off x="2174452" y="4530394"/>
            <a:ext cx="2367746" cy="111496"/>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0" name="Google Shape;180;g3497c3eb98c_0_57"/>
          <p:cNvSpPr/>
          <p:nvPr/>
        </p:nvSpPr>
        <p:spPr>
          <a:xfrm rot="-10788725">
            <a:off x="7292970" y="4826173"/>
            <a:ext cx="1737909" cy="143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1" name="Google Shape;181;g3497c3eb98c_0_57"/>
          <p:cNvSpPr/>
          <p:nvPr/>
        </p:nvSpPr>
        <p:spPr>
          <a:xfrm rot="-10788725">
            <a:off x="7043695" y="5741598"/>
            <a:ext cx="1737909" cy="143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2" name="Google Shape;182;g3497c3eb98c_0_57"/>
          <p:cNvSpPr txBox="1"/>
          <p:nvPr/>
        </p:nvSpPr>
        <p:spPr>
          <a:xfrm>
            <a:off x="8760475" y="5606603"/>
            <a:ext cx="2011200" cy="413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lang="en-US" sz="1600">
                <a:solidFill>
                  <a:schemeClr val="dk1"/>
                </a:solidFill>
              </a:rPr>
              <a:t>Mobile App</a:t>
            </a:r>
            <a:endParaRPr b="1" i="0" sz="1600" u="none" cap="none" strike="noStrike">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497c3eb98c_5_0"/>
          <p:cNvSpPr txBox="1"/>
          <p:nvPr>
            <p:ph type="title"/>
          </p:nvPr>
        </p:nvSpPr>
        <p:spPr>
          <a:xfrm>
            <a:off x="609600" y="7888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Integrated System Diagram </a:t>
            </a:r>
            <a:endParaRPr/>
          </a:p>
        </p:txBody>
      </p:sp>
      <p:pic>
        <p:nvPicPr>
          <p:cNvPr id="189" name="Google Shape;189;g3497c3eb98c_5_0"/>
          <p:cNvPicPr preferRelativeResize="0"/>
          <p:nvPr/>
        </p:nvPicPr>
        <p:blipFill>
          <a:blip r:embed="rId3">
            <a:alphaModFix/>
          </a:blip>
          <a:stretch>
            <a:fillRect/>
          </a:stretch>
        </p:blipFill>
        <p:spPr>
          <a:xfrm>
            <a:off x="2835850" y="1706300"/>
            <a:ext cx="6520298" cy="4573498"/>
          </a:xfrm>
          <a:prstGeom prst="rect">
            <a:avLst/>
          </a:prstGeom>
          <a:noFill/>
          <a:ln>
            <a:noFill/>
          </a:ln>
          <a:effectLst>
            <a:outerShdw blurRad="57150" rotWithShape="0" algn="bl" dir="5400000" dist="19050">
              <a:srgbClr val="000000">
                <a:alpha val="50000"/>
              </a:srgbClr>
            </a:outerShdw>
          </a:effectLst>
        </p:spPr>
      </p:pic>
      <p:grpSp>
        <p:nvGrpSpPr>
          <p:cNvPr id="190" name="Google Shape;190;g3497c3eb98c_5_0"/>
          <p:cNvGrpSpPr/>
          <p:nvPr/>
        </p:nvGrpSpPr>
        <p:grpSpPr>
          <a:xfrm>
            <a:off x="488925" y="2058288"/>
            <a:ext cx="1952100" cy="803700"/>
            <a:chOff x="493050" y="1131800"/>
            <a:chExt cx="1952100" cy="803700"/>
          </a:xfrm>
        </p:grpSpPr>
        <p:sp>
          <p:nvSpPr>
            <p:cNvPr id="191" name="Google Shape;191;g3497c3eb98c_5_0"/>
            <p:cNvSpPr/>
            <p:nvPr/>
          </p:nvSpPr>
          <p:spPr>
            <a:xfrm>
              <a:off x="493050" y="1131800"/>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g3497c3eb98c_5_0"/>
            <p:cNvSpPr txBox="1"/>
            <p:nvPr/>
          </p:nvSpPr>
          <p:spPr>
            <a:xfrm>
              <a:off x="613725" y="1328325"/>
              <a:ext cx="1673700" cy="410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23850" lvl="0" marL="457200" rtl="0" algn="ctr">
                <a:spcBef>
                  <a:spcPts val="0"/>
                </a:spcBef>
                <a:spcAft>
                  <a:spcPts val="0"/>
                </a:spcAft>
                <a:buClr>
                  <a:schemeClr val="lt1"/>
                </a:buClr>
                <a:buSzPts val="1500"/>
                <a:buAutoNum type="arabicPeriod"/>
              </a:pPr>
              <a:r>
                <a:rPr b="1" lang="en-US" sz="1500">
                  <a:solidFill>
                    <a:schemeClr val="lt1"/>
                  </a:solidFill>
                </a:rPr>
                <a:t>Cobot Arm</a:t>
              </a:r>
              <a:endParaRPr b="1" sz="1500">
                <a:solidFill>
                  <a:schemeClr val="lt1"/>
                </a:solidFill>
              </a:endParaRPr>
            </a:p>
          </p:txBody>
        </p:sp>
      </p:grpSp>
      <p:grpSp>
        <p:nvGrpSpPr>
          <p:cNvPr id="193" name="Google Shape;193;g3497c3eb98c_5_0"/>
          <p:cNvGrpSpPr/>
          <p:nvPr/>
        </p:nvGrpSpPr>
        <p:grpSpPr>
          <a:xfrm>
            <a:off x="488925" y="3122950"/>
            <a:ext cx="1952100" cy="803700"/>
            <a:chOff x="608325" y="2322325"/>
            <a:chExt cx="1952100" cy="803700"/>
          </a:xfrm>
        </p:grpSpPr>
        <p:sp>
          <p:nvSpPr>
            <p:cNvPr id="194" name="Google Shape;194;g3497c3eb98c_5_0"/>
            <p:cNvSpPr/>
            <p:nvPr/>
          </p:nvSpPr>
          <p:spPr>
            <a:xfrm>
              <a:off x="608325" y="23223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g3497c3eb98c_5_0"/>
            <p:cNvSpPr txBox="1"/>
            <p:nvPr/>
          </p:nvSpPr>
          <p:spPr>
            <a:xfrm>
              <a:off x="827475" y="2542225"/>
              <a:ext cx="1513800" cy="363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2. MCU PCB 2</a:t>
              </a:r>
              <a:endParaRPr b="1" sz="1500">
                <a:solidFill>
                  <a:schemeClr val="lt1"/>
                </a:solidFill>
              </a:endParaRPr>
            </a:p>
          </p:txBody>
        </p:sp>
      </p:grpSp>
      <p:grpSp>
        <p:nvGrpSpPr>
          <p:cNvPr id="196" name="Google Shape;196;g3497c3eb98c_5_0"/>
          <p:cNvGrpSpPr/>
          <p:nvPr/>
        </p:nvGrpSpPr>
        <p:grpSpPr>
          <a:xfrm>
            <a:off x="488925" y="4190825"/>
            <a:ext cx="1952100" cy="803700"/>
            <a:chOff x="533750" y="3489425"/>
            <a:chExt cx="1952100" cy="803700"/>
          </a:xfrm>
        </p:grpSpPr>
        <p:sp>
          <p:nvSpPr>
            <p:cNvPr id="197" name="Google Shape;197;g3497c3eb98c_5_0"/>
            <p:cNvSpPr/>
            <p:nvPr/>
          </p:nvSpPr>
          <p:spPr>
            <a:xfrm>
              <a:off x="533750" y="34894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g3497c3eb98c_5_0"/>
            <p:cNvSpPr txBox="1"/>
            <p:nvPr/>
          </p:nvSpPr>
          <p:spPr>
            <a:xfrm>
              <a:off x="983300" y="3703325"/>
              <a:ext cx="1053000" cy="375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3. ESP32</a:t>
              </a:r>
              <a:endParaRPr b="1" sz="1500">
                <a:solidFill>
                  <a:schemeClr val="lt1"/>
                </a:solidFill>
              </a:endParaRPr>
            </a:p>
          </p:txBody>
        </p:sp>
      </p:grpSp>
      <p:grpSp>
        <p:nvGrpSpPr>
          <p:cNvPr id="199" name="Google Shape;199;g3497c3eb98c_5_0"/>
          <p:cNvGrpSpPr/>
          <p:nvPr/>
        </p:nvGrpSpPr>
        <p:grpSpPr>
          <a:xfrm>
            <a:off x="488925" y="5202950"/>
            <a:ext cx="1952100" cy="803700"/>
            <a:chOff x="413975" y="4822825"/>
            <a:chExt cx="1952100" cy="803700"/>
          </a:xfrm>
        </p:grpSpPr>
        <p:sp>
          <p:nvSpPr>
            <p:cNvPr id="200" name="Google Shape;200;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g3497c3eb98c_5_0"/>
            <p:cNvSpPr txBox="1"/>
            <p:nvPr/>
          </p:nvSpPr>
          <p:spPr>
            <a:xfrm>
              <a:off x="613175" y="5029800"/>
              <a:ext cx="1553700" cy="47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4. MCU PCB 1</a:t>
              </a:r>
              <a:endParaRPr b="1" sz="1500">
                <a:solidFill>
                  <a:schemeClr val="lt1"/>
                </a:solidFill>
              </a:endParaRPr>
            </a:p>
          </p:txBody>
        </p:sp>
      </p:grpSp>
      <p:grpSp>
        <p:nvGrpSpPr>
          <p:cNvPr id="202" name="Google Shape;202;g3497c3eb98c_5_0"/>
          <p:cNvGrpSpPr/>
          <p:nvPr/>
        </p:nvGrpSpPr>
        <p:grpSpPr>
          <a:xfrm>
            <a:off x="9721525" y="5763125"/>
            <a:ext cx="1952100" cy="803700"/>
            <a:chOff x="413975" y="4822825"/>
            <a:chExt cx="1952100" cy="803700"/>
          </a:xfrm>
        </p:grpSpPr>
        <p:sp>
          <p:nvSpPr>
            <p:cNvPr id="203" name="Google Shape;203;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g3497c3eb98c_5_0"/>
            <p:cNvSpPr txBox="1"/>
            <p:nvPr/>
          </p:nvSpPr>
          <p:spPr>
            <a:xfrm>
              <a:off x="653825" y="5031025"/>
              <a:ext cx="1472400" cy="38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5</a:t>
              </a:r>
              <a:r>
                <a:rPr b="1" lang="en-US" sz="1500">
                  <a:solidFill>
                    <a:schemeClr val="lt1"/>
                  </a:solidFill>
                </a:rPr>
                <a:t>. Power PCB</a:t>
              </a:r>
              <a:endParaRPr b="1" sz="1500">
                <a:solidFill>
                  <a:schemeClr val="lt1"/>
                </a:solidFill>
              </a:endParaRPr>
            </a:p>
          </p:txBody>
        </p:sp>
      </p:grpSp>
      <p:grpSp>
        <p:nvGrpSpPr>
          <p:cNvPr id="205" name="Google Shape;205;g3497c3eb98c_5_0"/>
          <p:cNvGrpSpPr/>
          <p:nvPr/>
        </p:nvGrpSpPr>
        <p:grpSpPr>
          <a:xfrm>
            <a:off x="9721525" y="4651213"/>
            <a:ext cx="1952100" cy="803700"/>
            <a:chOff x="413975" y="4822825"/>
            <a:chExt cx="1952100" cy="803700"/>
          </a:xfrm>
        </p:grpSpPr>
        <p:sp>
          <p:nvSpPr>
            <p:cNvPr id="206" name="Google Shape;206;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g3497c3eb98c_5_0"/>
            <p:cNvSpPr txBox="1"/>
            <p:nvPr/>
          </p:nvSpPr>
          <p:spPr>
            <a:xfrm>
              <a:off x="672875" y="5034025"/>
              <a:ext cx="1434300" cy="38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6. Launchpad</a:t>
              </a:r>
              <a:endParaRPr b="1" sz="1500">
                <a:solidFill>
                  <a:schemeClr val="lt1"/>
                </a:solidFill>
              </a:endParaRPr>
            </a:p>
          </p:txBody>
        </p:sp>
      </p:grpSp>
      <p:grpSp>
        <p:nvGrpSpPr>
          <p:cNvPr id="208" name="Google Shape;208;g3497c3eb98c_5_0"/>
          <p:cNvGrpSpPr/>
          <p:nvPr/>
        </p:nvGrpSpPr>
        <p:grpSpPr>
          <a:xfrm>
            <a:off x="9721525" y="2424600"/>
            <a:ext cx="1952100" cy="803700"/>
            <a:chOff x="413975" y="4822825"/>
            <a:chExt cx="1952100" cy="803700"/>
          </a:xfrm>
        </p:grpSpPr>
        <p:sp>
          <p:nvSpPr>
            <p:cNvPr id="209" name="Google Shape;209;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g3497c3eb98c_5_0"/>
            <p:cNvSpPr txBox="1"/>
            <p:nvPr/>
          </p:nvSpPr>
          <p:spPr>
            <a:xfrm>
              <a:off x="642875" y="5039725"/>
              <a:ext cx="1494300" cy="369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8. Mobile App</a:t>
              </a:r>
              <a:endParaRPr b="1" sz="1500">
                <a:solidFill>
                  <a:schemeClr val="lt1"/>
                </a:solidFill>
              </a:endParaRPr>
            </a:p>
          </p:txBody>
        </p:sp>
      </p:grpSp>
      <p:grpSp>
        <p:nvGrpSpPr>
          <p:cNvPr id="211" name="Google Shape;211;g3497c3eb98c_5_0"/>
          <p:cNvGrpSpPr/>
          <p:nvPr/>
        </p:nvGrpSpPr>
        <p:grpSpPr>
          <a:xfrm>
            <a:off x="9721525" y="1349050"/>
            <a:ext cx="1952100" cy="803700"/>
            <a:chOff x="413975" y="4822825"/>
            <a:chExt cx="1952100" cy="803700"/>
          </a:xfrm>
        </p:grpSpPr>
        <p:sp>
          <p:nvSpPr>
            <p:cNvPr id="212" name="Google Shape;212;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g3497c3eb98c_5_0"/>
            <p:cNvSpPr txBox="1"/>
            <p:nvPr/>
          </p:nvSpPr>
          <p:spPr>
            <a:xfrm>
              <a:off x="767725" y="5039875"/>
              <a:ext cx="1289400" cy="36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lt1"/>
                  </a:solidFill>
                </a:rPr>
                <a:t>9. Platforms</a:t>
              </a:r>
              <a:endParaRPr b="1" sz="1500">
                <a:solidFill>
                  <a:schemeClr val="lt1"/>
                </a:solidFill>
              </a:endParaRPr>
            </a:p>
          </p:txBody>
        </p:sp>
      </p:grpSp>
      <p:sp>
        <p:nvSpPr>
          <p:cNvPr id="214" name="Google Shape;214;g3497c3eb98c_5_0"/>
          <p:cNvSpPr txBox="1"/>
          <p:nvPr/>
        </p:nvSpPr>
        <p:spPr>
          <a:xfrm>
            <a:off x="3529875" y="242460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1</a:t>
            </a:r>
            <a:endParaRPr b="1" sz="3200">
              <a:solidFill>
                <a:srgbClr val="E81313"/>
              </a:solidFill>
            </a:endParaRPr>
          </a:p>
        </p:txBody>
      </p:sp>
      <p:sp>
        <p:nvSpPr>
          <p:cNvPr id="215" name="Google Shape;215;g3497c3eb98c_5_0"/>
          <p:cNvSpPr txBox="1"/>
          <p:nvPr/>
        </p:nvSpPr>
        <p:spPr>
          <a:xfrm>
            <a:off x="4063275" y="4127913"/>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2</a:t>
            </a:r>
            <a:endParaRPr b="1" sz="3200">
              <a:solidFill>
                <a:srgbClr val="E81313"/>
              </a:solidFill>
            </a:endParaRPr>
          </a:p>
        </p:txBody>
      </p:sp>
      <p:sp>
        <p:nvSpPr>
          <p:cNvPr id="216" name="Google Shape;216;g3497c3eb98c_5_0"/>
          <p:cNvSpPr txBox="1"/>
          <p:nvPr/>
        </p:nvSpPr>
        <p:spPr>
          <a:xfrm>
            <a:off x="4063275" y="4994525"/>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3</a:t>
            </a:r>
            <a:endParaRPr b="1" sz="3200">
              <a:solidFill>
                <a:srgbClr val="E81313"/>
              </a:solidFill>
            </a:endParaRPr>
          </a:p>
        </p:txBody>
      </p:sp>
      <p:sp>
        <p:nvSpPr>
          <p:cNvPr id="217" name="Google Shape;217;g3497c3eb98c_5_0"/>
          <p:cNvSpPr txBox="1"/>
          <p:nvPr/>
        </p:nvSpPr>
        <p:spPr>
          <a:xfrm>
            <a:off x="5342950" y="520295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4</a:t>
            </a:r>
            <a:endParaRPr b="1" sz="3200">
              <a:solidFill>
                <a:srgbClr val="E81313"/>
              </a:solidFill>
            </a:endParaRPr>
          </a:p>
        </p:txBody>
      </p:sp>
      <p:sp>
        <p:nvSpPr>
          <p:cNvPr id="218" name="Google Shape;218;g3497c3eb98c_5_0"/>
          <p:cNvSpPr txBox="1"/>
          <p:nvPr/>
        </p:nvSpPr>
        <p:spPr>
          <a:xfrm>
            <a:off x="7691725" y="545775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5</a:t>
            </a:r>
            <a:endParaRPr b="1" sz="3200">
              <a:solidFill>
                <a:srgbClr val="E81313"/>
              </a:solidFill>
            </a:endParaRPr>
          </a:p>
        </p:txBody>
      </p:sp>
      <p:sp>
        <p:nvSpPr>
          <p:cNvPr id="219" name="Google Shape;219;g3497c3eb98c_5_0"/>
          <p:cNvSpPr txBox="1"/>
          <p:nvPr/>
        </p:nvSpPr>
        <p:spPr>
          <a:xfrm>
            <a:off x="8415650" y="4706625"/>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6</a:t>
            </a:r>
            <a:endParaRPr b="1" sz="3200">
              <a:solidFill>
                <a:srgbClr val="E81313"/>
              </a:solidFill>
            </a:endParaRPr>
          </a:p>
        </p:txBody>
      </p:sp>
      <p:sp>
        <p:nvSpPr>
          <p:cNvPr id="220" name="Google Shape;220;g3497c3eb98c_5_0"/>
          <p:cNvSpPr txBox="1"/>
          <p:nvPr/>
        </p:nvSpPr>
        <p:spPr>
          <a:xfrm>
            <a:off x="7212125" y="3792350"/>
            <a:ext cx="4035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7</a:t>
            </a:r>
            <a:endParaRPr b="1" sz="3200">
              <a:solidFill>
                <a:srgbClr val="E81313"/>
              </a:solidFill>
            </a:endParaRPr>
          </a:p>
        </p:txBody>
      </p:sp>
      <p:sp>
        <p:nvSpPr>
          <p:cNvPr id="221" name="Google Shape;221;g3497c3eb98c_5_0"/>
          <p:cNvSpPr txBox="1"/>
          <p:nvPr/>
        </p:nvSpPr>
        <p:spPr>
          <a:xfrm>
            <a:off x="8272200" y="300330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8</a:t>
            </a:r>
            <a:endParaRPr b="1" sz="3200">
              <a:solidFill>
                <a:srgbClr val="E81313"/>
              </a:solidFill>
            </a:endParaRPr>
          </a:p>
        </p:txBody>
      </p:sp>
      <p:sp>
        <p:nvSpPr>
          <p:cNvPr id="222" name="Google Shape;222;g3497c3eb98c_5_0"/>
          <p:cNvSpPr txBox="1"/>
          <p:nvPr/>
        </p:nvSpPr>
        <p:spPr>
          <a:xfrm>
            <a:off x="6006350" y="2058300"/>
            <a:ext cx="403500" cy="578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E81313"/>
                </a:solidFill>
              </a:rPr>
              <a:t>9</a:t>
            </a:r>
            <a:endParaRPr b="1" sz="3200">
              <a:solidFill>
                <a:srgbClr val="E81313"/>
              </a:solidFill>
            </a:endParaRPr>
          </a:p>
        </p:txBody>
      </p:sp>
      <p:grpSp>
        <p:nvGrpSpPr>
          <p:cNvPr id="223" name="Google Shape;223;g3497c3eb98c_5_0"/>
          <p:cNvGrpSpPr/>
          <p:nvPr/>
        </p:nvGrpSpPr>
        <p:grpSpPr>
          <a:xfrm>
            <a:off x="9721525" y="3539325"/>
            <a:ext cx="1952100" cy="803700"/>
            <a:chOff x="413975" y="4822825"/>
            <a:chExt cx="1952100" cy="803700"/>
          </a:xfrm>
        </p:grpSpPr>
        <p:sp>
          <p:nvSpPr>
            <p:cNvPr id="224" name="Google Shape;224;g3497c3eb98c_5_0"/>
            <p:cNvSpPr/>
            <p:nvPr/>
          </p:nvSpPr>
          <p:spPr>
            <a:xfrm>
              <a:off x="413975" y="4822825"/>
              <a:ext cx="1952100" cy="803700"/>
            </a:xfrm>
            <a:prstGeom prst="roundRect">
              <a:avLst>
                <a:gd fmla="val 16667" name="adj"/>
              </a:avLst>
            </a:prstGeom>
            <a:solidFill>
              <a:srgbClr val="E8131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g3497c3eb98c_5_0"/>
            <p:cNvSpPr txBox="1"/>
            <p:nvPr/>
          </p:nvSpPr>
          <p:spPr>
            <a:xfrm>
              <a:off x="528425" y="4921225"/>
              <a:ext cx="1723200" cy="49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lt1"/>
                  </a:solidFill>
                </a:rPr>
                <a:t>7</a:t>
              </a:r>
              <a:r>
                <a:rPr b="1" lang="en-US" sz="1500">
                  <a:solidFill>
                    <a:schemeClr val="lt1"/>
                  </a:solidFill>
                </a:rPr>
                <a:t>. Motor Driver PCB</a:t>
              </a:r>
              <a:endParaRPr b="1" sz="1500">
                <a:solidFill>
                  <a:schemeClr val="lt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4aca522f99_1_0"/>
          <p:cNvSpPr txBox="1"/>
          <p:nvPr>
            <p:ph type="title"/>
          </p:nvPr>
        </p:nvSpPr>
        <p:spPr>
          <a:xfrm>
            <a:off x="609600" y="838877"/>
            <a:ext cx="109728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Motor Driver: Design Accomplishments</a:t>
            </a:r>
            <a:endParaRPr/>
          </a:p>
        </p:txBody>
      </p:sp>
      <p:sp>
        <p:nvSpPr>
          <p:cNvPr id="232" name="Google Shape;232;g34aca522f99_1_0"/>
          <p:cNvSpPr txBox="1"/>
          <p:nvPr>
            <p:ph idx="1" type="body"/>
          </p:nvPr>
        </p:nvSpPr>
        <p:spPr>
          <a:xfrm>
            <a:off x="36650" y="1667925"/>
            <a:ext cx="6668400" cy="4702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800"/>
              <a:t>Design:</a:t>
            </a:r>
            <a:endParaRPr sz="1800"/>
          </a:p>
          <a:p>
            <a:pPr indent="-323850" lvl="0" marL="457200" marR="0" rtl="0" algn="l">
              <a:lnSpc>
                <a:spcPct val="100000"/>
              </a:lnSpc>
              <a:spcBef>
                <a:spcPts val="360"/>
              </a:spcBef>
              <a:spcAft>
                <a:spcPts val="0"/>
              </a:spcAft>
              <a:buSzPts val="1500"/>
              <a:buChar char="•"/>
            </a:pPr>
            <a:r>
              <a:rPr lang="en-US" sz="1500"/>
              <a:t>Custom 3-Phase Motor Driver PCB with </a:t>
            </a:r>
            <a:r>
              <a:rPr b="1" lang="en-US" sz="1500"/>
              <a:t>DRV8161 Smart Gate Drivers</a:t>
            </a:r>
            <a:endParaRPr b="1" sz="1500"/>
          </a:p>
          <a:p>
            <a:pPr indent="-323850" lvl="1" marL="914400" marR="0" rtl="0" algn="l">
              <a:lnSpc>
                <a:spcPct val="100000"/>
              </a:lnSpc>
              <a:spcBef>
                <a:spcPts val="0"/>
              </a:spcBef>
              <a:spcAft>
                <a:spcPts val="0"/>
              </a:spcAft>
              <a:buSzPts val="1500"/>
              <a:buChar char="–"/>
            </a:pPr>
            <a:r>
              <a:rPr lang="en-US" sz="1500"/>
              <a:t>Modeled after </a:t>
            </a:r>
            <a:r>
              <a:rPr b="1" lang="en-US" sz="1500"/>
              <a:t>Texas Instruments' DRV8161EVM</a:t>
            </a:r>
            <a:r>
              <a:rPr lang="en-US" sz="1500"/>
              <a:t> with design changes for integration and simplicity</a:t>
            </a:r>
            <a:endParaRPr sz="1500"/>
          </a:p>
          <a:p>
            <a:pPr indent="-323850" lvl="2" marL="1371600" marR="0" rtl="0" algn="l">
              <a:lnSpc>
                <a:spcPct val="100000"/>
              </a:lnSpc>
              <a:spcBef>
                <a:spcPts val="0"/>
              </a:spcBef>
              <a:spcAft>
                <a:spcPts val="0"/>
              </a:spcAft>
              <a:buSzPts val="1500"/>
              <a:buChar char="•"/>
            </a:pPr>
            <a:r>
              <a:rPr lang="en-US" sz="1500"/>
              <a:t>Internal hardware selection modes are unchangeable</a:t>
            </a:r>
            <a:endParaRPr sz="1500"/>
          </a:p>
          <a:p>
            <a:pPr indent="-323850" lvl="3" marL="1828800" marR="0" rtl="0" algn="l">
              <a:lnSpc>
                <a:spcPct val="100000"/>
              </a:lnSpc>
              <a:spcBef>
                <a:spcPts val="0"/>
              </a:spcBef>
              <a:spcAft>
                <a:spcPts val="0"/>
              </a:spcAft>
              <a:buSzPts val="1500"/>
              <a:buChar char="–"/>
            </a:pPr>
            <a:r>
              <a:rPr lang="en-US" sz="1500"/>
              <a:t>DTMODE</a:t>
            </a:r>
            <a:r>
              <a:rPr lang="en-US" sz="1500"/>
              <a:t> </a:t>
            </a:r>
            <a:r>
              <a:rPr lang="en-US" sz="1500"/>
              <a:t>(0), IDRIVE1/2</a:t>
            </a:r>
            <a:r>
              <a:rPr lang="en-US" sz="1500"/>
              <a:t> </a:t>
            </a:r>
            <a:r>
              <a:rPr lang="en-US" sz="1500"/>
              <a:t>(7), VDSLVL</a:t>
            </a:r>
            <a:r>
              <a:rPr lang="en-US" sz="1500"/>
              <a:t> </a:t>
            </a:r>
            <a:r>
              <a:rPr lang="en-US" sz="1500"/>
              <a:t>(0), CSAGAIN</a:t>
            </a:r>
            <a:r>
              <a:rPr lang="en-US" sz="1500"/>
              <a:t> </a:t>
            </a:r>
            <a:r>
              <a:rPr lang="en-US" sz="1500"/>
              <a:t>(5</a:t>
            </a:r>
            <a:r>
              <a:rPr lang="en-US" sz="1500"/>
              <a:t> </a:t>
            </a:r>
            <a:r>
              <a:rPr lang="en-US" sz="1500"/>
              <a:t>V/V)</a:t>
            </a:r>
            <a:endParaRPr sz="1500"/>
          </a:p>
          <a:p>
            <a:pPr indent="-323850" lvl="1" marL="914400" marR="0" rtl="0" algn="l">
              <a:lnSpc>
                <a:spcPct val="100000"/>
              </a:lnSpc>
              <a:spcBef>
                <a:spcPts val="0"/>
              </a:spcBef>
              <a:spcAft>
                <a:spcPts val="0"/>
              </a:spcAft>
              <a:buSzPts val="1500"/>
              <a:buChar char="–"/>
            </a:pPr>
            <a:r>
              <a:rPr lang="en-US" sz="1500"/>
              <a:t>GPIO headers for direct interface with </a:t>
            </a:r>
            <a:r>
              <a:rPr b="1" lang="en-US" sz="1500"/>
              <a:t>MCU-generated control signals</a:t>
            </a:r>
            <a:r>
              <a:rPr lang="en-US" sz="1500"/>
              <a:t> (e.g., TMS320F280049C)</a:t>
            </a:r>
            <a:endParaRPr sz="1500"/>
          </a:p>
          <a:p>
            <a:pPr indent="-323850" lvl="1" marL="914400" marR="0" rtl="0" algn="l">
              <a:lnSpc>
                <a:spcPct val="100000"/>
              </a:lnSpc>
              <a:spcBef>
                <a:spcPts val="0"/>
              </a:spcBef>
              <a:spcAft>
                <a:spcPts val="0"/>
              </a:spcAft>
              <a:buSzPts val="1500"/>
              <a:buChar char="–"/>
            </a:pPr>
            <a:r>
              <a:rPr b="1" lang="en-US" sz="1500"/>
              <a:t>High-voltage power input terminals</a:t>
            </a:r>
            <a:r>
              <a:rPr lang="en-US" sz="1500"/>
              <a:t> for motor supply (PVDD) and logic supply (GVDD/5V/3.3V)</a:t>
            </a:r>
            <a:endParaRPr sz="1500"/>
          </a:p>
          <a:p>
            <a:pPr indent="-323850" lvl="1" marL="914400" marR="0" rtl="0" algn="l">
              <a:lnSpc>
                <a:spcPct val="100000"/>
              </a:lnSpc>
              <a:spcBef>
                <a:spcPts val="0"/>
              </a:spcBef>
              <a:spcAft>
                <a:spcPts val="0"/>
              </a:spcAft>
              <a:buSzPts val="1500"/>
              <a:buChar char="–"/>
            </a:pPr>
            <a:r>
              <a:rPr b="1" lang="en-US" sz="1500"/>
              <a:t>Custom motor connector</a:t>
            </a:r>
            <a:r>
              <a:rPr lang="en-US" sz="1500"/>
              <a:t> for 3-phase output, with integrated Hall sensor and Enc</a:t>
            </a:r>
            <a:r>
              <a:rPr lang="en-US" sz="1500"/>
              <a:t>o</a:t>
            </a:r>
            <a:r>
              <a:rPr lang="en-US" sz="1500"/>
              <a:t>der </a:t>
            </a:r>
            <a:r>
              <a:rPr b="1" lang="en-US" sz="1500"/>
              <a:t>feedback routing</a:t>
            </a:r>
            <a:endParaRPr b="1" sz="1500"/>
          </a:p>
          <a:p>
            <a:pPr indent="-323850" lvl="1" marL="914400" marR="0" rtl="0" algn="l">
              <a:lnSpc>
                <a:spcPct val="100000"/>
              </a:lnSpc>
              <a:spcBef>
                <a:spcPts val="0"/>
              </a:spcBef>
              <a:spcAft>
                <a:spcPts val="0"/>
              </a:spcAft>
              <a:buSzPts val="1500"/>
              <a:buChar char="–"/>
            </a:pPr>
            <a:r>
              <a:rPr b="1" lang="en-US" sz="1500"/>
              <a:t>Status and fault indication LEDs</a:t>
            </a:r>
            <a:r>
              <a:rPr lang="en-US" sz="1500"/>
              <a:t> for each phase</a:t>
            </a:r>
            <a:endParaRPr sz="1500"/>
          </a:p>
          <a:p>
            <a:pPr indent="-323850" lvl="0" marL="457200" marR="0" rtl="0" algn="l">
              <a:lnSpc>
                <a:spcPct val="100000"/>
              </a:lnSpc>
              <a:spcBef>
                <a:spcPts val="0"/>
              </a:spcBef>
              <a:spcAft>
                <a:spcPts val="0"/>
              </a:spcAft>
              <a:buSzPts val="1500"/>
              <a:buChar char="•"/>
            </a:pPr>
            <a:r>
              <a:rPr lang="en-US" sz="1500"/>
              <a:t>Assisted with Code Integration for the MCU Subsystem</a:t>
            </a:r>
            <a:endParaRPr sz="1500"/>
          </a:p>
          <a:p>
            <a:pPr indent="-323850" lvl="1" marL="914400" marR="0" rtl="0" algn="l">
              <a:lnSpc>
                <a:spcPct val="100000"/>
              </a:lnSpc>
              <a:spcBef>
                <a:spcPts val="0"/>
              </a:spcBef>
              <a:spcAft>
                <a:spcPts val="0"/>
              </a:spcAft>
              <a:buSzPts val="1500"/>
              <a:buChar char="–"/>
            </a:pPr>
            <a:r>
              <a:rPr lang="en-US" sz="1500"/>
              <a:t>Code modeled after the DRV8161 EVM GUI.c</a:t>
            </a:r>
            <a:endParaRPr sz="1500"/>
          </a:p>
          <a:p>
            <a:pPr indent="-323850" lvl="1" marL="914400" marR="0" rtl="0" algn="l">
              <a:lnSpc>
                <a:spcPct val="100000"/>
              </a:lnSpc>
              <a:spcBef>
                <a:spcPts val="0"/>
              </a:spcBef>
              <a:spcAft>
                <a:spcPts val="0"/>
              </a:spcAft>
              <a:buSzPts val="1500"/>
              <a:buChar char="–"/>
            </a:pPr>
            <a:r>
              <a:rPr lang="en-US" sz="1500"/>
              <a:t>Allowed for PWM generation for Independent PWM Mode</a:t>
            </a:r>
            <a:endParaRPr sz="1500"/>
          </a:p>
          <a:p>
            <a:pPr indent="-323850" lvl="0" marL="457200" marR="0" rtl="0" algn="l">
              <a:lnSpc>
                <a:spcPct val="100000"/>
              </a:lnSpc>
              <a:spcBef>
                <a:spcPts val="0"/>
              </a:spcBef>
              <a:spcAft>
                <a:spcPts val="0"/>
              </a:spcAft>
              <a:buSzPts val="1500"/>
              <a:buChar char="•"/>
            </a:pPr>
            <a:r>
              <a:rPr lang="en-US" sz="1500"/>
              <a:t>Integrated BLDC Motor with rest of </a:t>
            </a:r>
            <a:r>
              <a:rPr lang="en-US" sz="1500"/>
              <a:t>Cobot</a:t>
            </a:r>
            <a:r>
              <a:rPr lang="en-US" sz="1500"/>
              <a:t> design through Pololu Universal Mounting Hub</a:t>
            </a:r>
            <a:endParaRPr sz="1500"/>
          </a:p>
        </p:txBody>
      </p:sp>
      <p:pic>
        <p:nvPicPr>
          <p:cNvPr id="233" name="Google Shape;233;g34aca522f99_1_0"/>
          <p:cNvPicPr preferRelativeResize="0"/>
          <p:nvPr/>
        </p:nvPicPr>
        <p:blipFill>
          <a:blip r:embed="rId3">
            <a:alphaModFix/>
          </a:blip>
          <a:stretch>
            <a:fillRect/>
          </a:stretch>
        </p:blipFill>
        <p:spPr>
          <a:xfrm>
            <a:off x="6705050" y="2713625"/>
            <a:ext cx="5180100" cy="3350801"/>
          </a:xfrm>
          <a:prstGeom prst="rect">
            <a:avLst/>
          </a:prstGeom>
          <a:noFill/>
          <a:ln>
            <a:noFill/>
          </a:ln>
          <a:effectLst>
            <a:outerShdw blurRad="57150" rotWithShape="0" algn="bl" dir="5400000" dist="19050">
              <a:srgbClr val="000000">
                <a:alpha val="50000"/>
              </a:srgbClr>
            </a:outerShdw>
          </a:effectLst>
        </p:spPr>
      </p:pic>
      <p:sp>
        <p:nvSpPr>
          <p:cNvPr id="234" name="Google Shape;234;g34aca522f99_1_0"/>
          <p:cNvSpPr/>
          <p:nvPr/>
        </p:nvSpPr>
        <p:spPr>
          <a:xfrm>
            <a:off x="6527888" y="2369825"/>
            <a:ext cx="616500" cy="343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PVDD Input</a:t>
            </a:r>
            <a:endParaRPr sz="1000"/>
          </a:p>
        </p:txBody>
      </p:sp>
      <p:sp>
        <p:nvSpPr>
          <p:cNvPr id="235" name="Google Shape;235;g34aca522f99_1_0"/>
          <p:cNvSpPr/>
          <p:nvPr/>
        </p:nvSpPr>
        <p:spPr>
          <a:xfrm>
            <a:off x="7354350" y="2315600"/>
            <a:ext cx="667500" cy="3447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GVDD Input</a:t>
            </a:r>
            <a:endParaRPr sz="1000"/>
          </a:p>
        </p:txBody>
      </p:sp>
      <p:sp>
        <p:nvSpPr>
          <p:cNvPr id="236" name="Google Shape;236;g34aca522f99_1_0"/>
          <p:cNvSpPr/>
          <p:nvPr/>
        </p:nvSpPr>
        <p:spPr>
          <a:xfrm>
            <a:off x="9446150" y="2267750"/>
            <a:ext cx="767700" cy="3921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GPIO Headers</a:t>
            </a:r>
            <a:endParaRPr sz="1000"/>
          </a:p>
        </p:txBody>
      </p:sp>
      <p:sp>
        <p:nvSpPr>
          <p:cNvPr id="237" name="Google Shape;237;g34aca522f99_1_0"/>
          <p:cNvSpPr/>
          <p:nvPr/>
        </p:nvSpPr>
        <p:spPr>
          <a:xfrm>
            <a:off x="8354825" y="2316050"/>
            <a:ext cx="667500" cy="3438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3.3V Input</a:t>
            </a:r>
            <a:endParaRPr sz="1000"/>
          </a:p>
        </p:txBody>
      </p:sp>
      <p:sp>
        <p:nvSpPr>
          <p:cNvPr id="238" name="Google Shape;238;g34aca522f99_1_0"/>
          <p:cNvSpPr/>
          <p:nvPr/>
        </p:nvSpPr>
        <p:spPr>
          <a:xfrm>
            <a:off x="11299425" y="3429000"/>
            <a:ext cx="667500" cy="3447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5V Input</a:t>
            </a:r>
            <a:endParaRPr sz="1000"/>
          </a:p>
        </p:txBody>
      </p:sp>
      <p:sp>
        <p:nvSpPr>
          <p:cNvPr id="239" name="Google Shape;239;g34aca522f99_1_0"/>
          <p:cNvSpPr/>
          <p:nvPr/>
        </p:nvSpPr>
        <p:spPr>
          <a:xfrm>
            <a:off x="11182575" y="5951925"/>
            <a:ext cx="901200" cy="4722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Custom Motor Mount</a:t>
            </a:r>
            <a:endParaRPr sz="1000"/>
          </a:p>
        </p:txBody>
      </p:sp>
      <p:sp>
        <p:nvSpPr>
          <p:cNvPr id="240" name="Google Shape;240;g34aca522f99_1_0"/>
          <p:cNvSpPr/>
          <p:nvPr/>
        </p:nvSpPr>
        <p:spPr>
          <a:xfrm>
            <a:off x="6968175" y="3887525"/>
            <a:ext cx="1329000" cy="2064300"/>
          </a:xfrm>
          <a:prstGeom prst="rect">
            <a:avLst/>
          </a:prstGeom>
          <a:no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g34aca522f99_1_0"/>
          <p:cNvSpPr txBox="1"/>
          <p:nvPr/>
        </p:nvSpPr>
        <p:spPr>
          <a:xfrm>
            <a:off x="6918125" y="5951825"/>
            <a:ext cx="767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E81313"/>
                </a:solidFill>
              </a:rPr>
              <a:t>Phase A</a:t>
            </a:r>
            <a:endParaRPr b="1" sz="1000">
              <a:solidFill>
                <a:srgbClr val="E81313"/>
              </a:solidFill>
            </a:endParaRPr>
          </a:p>
        </p:txBody>
      </p:sp>
      <p:sp>
        <p:nvSpPr>
          <p:cNvPr id="242" name="Google Shape;242;g34aca522f99_1_0"/>
          <p:cNvSpPr/>
          <p:nvPr/>
        </p:nvSpPr>
        <p:spPr>
          <a:xfrm>
            <a:off x="8385075" y="3887625"/>
            <a:ext cx="1256100" cy="2064300"/>
          </a:xfrm>
          <a:prstGeom prst="rect">
            <a:avLst/>
          </a:prstGeom>
          <a:no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g34aca522f99_1_0"/>
          <p:cNvSpPr txBox="1"/>
          <p:nvPr/>
        </p:nvSpPr>
        <p:spPr>
          <a:xfrm>
            <a:off x="8304725" y="5951825"/>
            <a:ext cx="767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E81313"/>
                </a:solidFill>
              </a:rPr>
              <a:t>Phase B</a:t>
            </a:r>
            <a:endParaRPr b="1" sz="1000">
              <a:solidFill>
                <a:srgbClr val="E81313"/>
              </a:solidFill>
            </a:endParaRPr>
          </a:p>
        </p:txBody>
      </p:sp>
      <p:sp>
        <p:nvSpPr>
          <p:cNvPr id="244" name="Google Shape;244;g34aca522f99_1_0"/>
          <p:cNvSpPr/>
          <p:nvPr/>
        </p:nvSpPr>
        <p:spPr>
          <a:xfrm>
            <a:off x="9777500" y="3887525"/>
            <a:ext cx="1256100" cy="2064300"/>
          </a:xfrm>
          <a:prstGeom prst="rect">
            <a:avLst/>
          </a:prstGeom>
          <a:noFill/>
          <a:ln cap="flat" cmpd="sng" w="19050">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g34aca522f99_1_0"/>
          <p:cNvSpPr txBox="1"/>
          <p:nvPr/>
        </p:nvSpPr>
        <p:spPr>
          <a:xfrm>
            <a:off x="9697138" y="5951825"/>
            <a:ext cx="7677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E81313"/>
                </a:solidFill>
              </a:rPr>
              <a:t>Phase C</a:t>
            </a:r>
            <a:endParaRPr b="1" sz="1000">
              <a:solidFill>
                <a:srgbClr val="E81313"/>
              </a:solidFill>
            </a:endParaRPr>
          </a:p>
        </p:txBody>
      </p:sp>
      <p:sp>
        <p:nvSpPr>
          <p:cNvPr id="246" name="Google Shape;246;g34aca522f99_1_0"/>
          <p:cNvSpPr/>
          <p:nvPr/>
        </p:nvSpPr>
        <p:spPr>
          <a:xfrm>
            <a:off x="10603650" y="2267750"/>
            <a:ext cx="767700" cy="392100"/>
          </a:xfrm>
          <a:prstGeom prst="rect">
            <a:avLst/>
          </a:prstGeom>
          <a:solidFill>
            <a:schemeClr val="lt2"/>
          </a:solidFill>
          <a:ln cap="flat" cmpd="sng" w="28575">
            <a:solidFill>
              <a:srgbClr val="E813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Feedback LEDs</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